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63" r:id="rId3"/>
  </p:sldMasterIdLst>
  <p:notesMasterIdLst>
    <p:notesMasterId r:id="rId42"/>
  </p:notesMasterIdLst>
  <p:handoutMasterIdLst>
    <p:handoutMasterId r:id="rId43"/>
  </p:handoutMasterIdLst>
  <p:sldIdLst>
    <p:sldId id="346" r:id="rId4"/>
    <p:sldId id="431" r:id="rId5"/>
    <p:sldId id="365" r:id="rId6"/>
    <p:sldId id="305" r:id="rId7"/>
    <p:sldId id="411" r:id="rId8"/>
    <p:sldId id="412" r:id="rId9"/>
    <p:sldId id="413" r:id="rId10"/>
    <p:sldId id="415" r:id="rId11"/>
    <p:sldId id="435" r:id="rId12"/>
    <p:sldId id="416" r:id="rId13"/>
    <p:sldId id="418" r:id="rId14"/>
    <p:sldId id="426" r:id="rId15"/>
    <p:sldId id="429" r:id="rId16"/>
    <p:sldId id="436" r:id="rId17"/>
    <p:sldId id="433" r:id="rId18"/>
    <p:sldId id="434" r:id="rId19"/>
    <p:sldId id="383" r:id="rId20"/>
    <p:sldId id="387" r:id="rId21"/>
    <p:sldId id="437" r:id="rId22"/>
    <p:sldId id="384" r:id="rId23"/>
    <p:sldId id="386" r:id="rId24"/>
    <p:sldId id="389" r:id="rId25"/>
    <p:sldId id="390" r:id="rId26"/>
    <p:sldId id="392" r:id="rId27"/>
    <p:sldId id="404" r:id="rId28"/>
    <p:sldId id="424" r:id="rId29"/>
    <p:sldId id="394" r:id="rId30"/>
    <p:sldId id="352" r:id="rId31"/>
    <p:sldId id="286" r:id="rId32"/>
    <p:sldId id="396" r:id="rId33"/>
    <p:sldId id="315" r:id="rId34"/>
    <p:sldId id="428" r:id="rId35"/>
    <p:sldId id="402" r:id="rId36"/>
    <p:sldId id="400" r:id="rId37"/>
    <p:sldId id="362" r:id="rId38"/>
    <p:sldId id="322" r:id="rId39"/>
    <p:sldId id="430" r:id="rId40"/>
    <p:sldId id="332" r:id="rId4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n" initials="K" lastIdx="1" clrIdx="0"/>
  <p:cmAuthor id="1" name="h20658" initial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E55"/>
    <a:srgbClr val="0F0D31"/>
    <a:srgbClr val="1C2C4C"/>
    <a:srgbClr val="1A2542"/>
    <a:srgbClr val="162D2C"/>
    <a:srgbClr val="121A2F"/>
    <a:srgbClr val="0A1969"/>
    <a:srgbClr val="0E1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91" autoAdjust="0"/>
    <p:restoredTop sz="83086" autoAdjust="0"/>
  </p:normalViewPr>
  <p:slideViewPr>
    <p:cSldViewPr snapToGrid="0" snapToObjects="1">
      <p:cViewPr>
        <p:scale>
          <a:sx n="84" d="100"/>
          <a:sy n="84" d="100"/>
        </p:scale>
        <p:origin x="-72" y="504"/>
      </p:cViewPr>
      <p:guideLst>
        <p:guide orient="horz"/>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snapToObjects="1">
      <p:cViewPr>
        <p:scale>
          <a:sx n="81" d="100"/>
          <a:sy n="81" d="100"/>
        </p:scale>
        <p:origin x="-336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63669215261135"/>
          <c:y val="4.7361794290549285E-2"/>
          <c:w val="0.69892844916124619"/>
          <c:h val="0.77391534959493335"/>
        </c:manualLayout>
      </c:layout>
      <c:barChart>
        <c:barDir val="col"/>
        <c:grouping val="stacked"/>
        <c:varyColors val="0"/>
        <c:ser>
          <c:idx val="0"/>
          <c:order val="0"/>
          <c:tx>
            <c:strRef>
              <c:f>Sheet3!$B$1</c:f>
              <c:strCache>
                <c:ptCount val="1"/>
                <c:pt idx="0">
                  <c:v>First</c:v>
                </c:pt>
              </c:strCache>
            </c:strRef>
          </c:tx>
          <c:invertIfNegative val="0"/>
          <c:cat>
            <c:strRef>
              <c:f>Sheet3!$A$2:$A$7</c:f>
              <c:strCache>
                <c:ptCount val="6"/>
                <c:pt idx="0">
                  <c:v>2010</c:v>
                </c:pt>
                <c:pt idx="1">
                  <c:v>2011</c:v>
                </c:pt>
                <c:pt idx="2">
                  <c:v>2012</c:v>
                </c:pt>
                <c:pt idx="3">
                  <c:v>2013</c:v>
                </c:pt>
                <c:pt idx="4">
                  <c:v>2014</c:v>
                </c:pt>
                <c:pt idx="5">
                  <c:v>2015 (on 4/30)</c:v>
                </c:pt>
              </c:strCache>
            </c:strRef>
          </c:cat>
          <c:val>
            <c:numRef>
              <c:f>Sheet3!$B$2:$B$7</c:f>
              <c:numCache>
                <c:formatCode>#,##0</c:formatCode>
                <c:ptCount val="6"/>
                <c:pt idx="0">
                  <c:v>773223</c:v>
                </c:pt>
                <c:pt idx="1">
                  <c:v>576287</c:v>
                </c:pt>
                <c:pt idx="2">
                  <c:v>573806</c:v>
                </c:pt>
                <c:pt idx="3">
                  <c:v>536367</c:v>
                </c:pt>
                <c:pt idx="4">
                  <c:v>487203</c:v>
                </c:pt>
                <c:pt idx="5">
                  <c:v>155859</c:v>
                </c:pt>
              </c:numCache>
            </c:numRef>
          </c:val>
        </c:ser>
        <c:ser>
          <c:idx val="1"/>
          <c:order val="1"/>
          <c:tx>
            <c:strRef>
              <c:f>Sheet3!$C$1</c:f>
              <c:strCache>
                <c:ptCount val="1"/>
                <c:pt idx="0">
                  <c:v>Non-First</c:v>
                </c:pt>
              </c:strCache>
            </c:strRef>
          </c:tx>
          <c:invertIfNegative val="0"/>
          <c:cat>
            <c:strRef>
              <c:f>Sheet3!$A$2:$A$7</c:f>
              <c:strCache>
                <c:ptCount val="6"/>
                <c:pt idx="0">
                  <c:v>2010</c:v>
                </c:pt>
                <c:pt idx="1">
                  <c:v>2011</c:v>
                </c:pt>
                <c:pt idx="2">
                  <c:v>2012</c:v>
                </c:pt>
                <c:pt idx="3">
                  <c:v>2013</c:v>
                </c:pt>
                <c:pt idx="4">
                  <c:v>2014</c:v>
                </c:pt>
                <c:pt idx="5">
                  <c:v>2015 (on 4/30)</c:v>
                </c:pt>
              </c:strCache>
            </c:strRef>
          </c:cat>
          <c:val>
            <c:numRef>
              <c:f>Sheet3!$C$2:$C$7</c:f>
              <c:numCache>
                <c:formatCode>#,##0</c:formatCode>
                <c:ptCount val="6"/>
                <c:pt idx="0">
                  <c:v>295652</c:v>
                </c:pt>
                <c:pt idx="1">
                  <c:v>245204</c:v>
                </c:pt>
                <c:pt idx="2">
                  <c:v>211656</c:v>
                </c:pt>
                <c:pt idx="3">
                  <c:v>197654</c:v>
                </c:pt>
                <c:pt idx="4">
                  <c:v>127217</c:v>
                </c:pt>
                <c:pt idx="5">
                  <c:v>147417</c:v>
                </c:pt>
              </c:numCache>
            </c:numRef>
          </c:val>
        </c:ser>
        <c:dLbls>
          <c:showLegendKey val="0"/>
          <c:showVal val="0"/>
          <c:showCatName val="0"/>
          <c:showSerName val="0"/>
          <c:showPercent val="0"/>
          <c:showBubbleSize val="0"/>
        </c:dLbls>
        <c:gapWidth val="150"/>
        <c:overlap val="100"/>
        <c:axId val="63277696"/>
        <c:axId val="63279488"/>
      </c:barChart>
      <c:catAx>
        <c:axId val="63277696"/>
        <c:scaling>
          <c:orientation val="minMax"/>
        </c:scaling>
        <c:delete val="0"/>
        <c:axPos val="b"/>
        <c:numFmt formatCode="General" sourceLinked="1"/>
        <c:majorTickMark val="out"/>
        <c:minorTickMark val="none"/>
        <c:tickLblPos val="nextTo"/>
        <c:crossAx val="63279488"/>
        <c:crosses val="autoZero"/>
        <c:auto val="1"/>
        <c:lblAlgn val="ctr"/>
        <c:lblOffset val="100"/>
        <c:noMultiLvlLbl val="0"/>
      </c:catAx>
      <c:valAx>
        <c:axId val="63279488"/>
        <c:scaling>
          <c:orientation val="minMax"/>
        </c:scaling>
        <c:delete val="0"/>
        <c:axPos val="l"/>
        <c:majorGridlines/>
        <c:numFmt formatCode="#,##0" sourceLinked="1"/>
        <c:majorTickMark val="out"/>
        <c:minorTickMark val="none"/>
        <c:tickLblPos val="nextTo"/>
        <c:crossAx val="63277696"/>
        <c:crosses val="autoZero"/>
        <c:crossBetween val="between"/>
      </c:valAx>
    </c:plotArea>
    <c:legend>
      <c:legendPos val="r"/>
      <c:layout/>
      <c:overlay val="0"/>
    </c:legend>
    <c:plotVisOnly val="1"/>
    <c:dispBlanksAs val="gap"/>
    <c:showDLblsOverMax val="0"/>
  </c:chart>
  <c:txPr>
    <a:bodyPr/>
    <a:lstStyle/>
    <a:p>
      <a:pPr>
        <a:defRPr sz="1600" baseline="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EC804-2154-443B-BB1F-7FF8C3DA4AB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92A166D-6A2C-4277-82EA-3B52298ED947}">
      <dgm:prSet phldrT="[Text]"/>
      <dgm:spPr/>
      <dgm:t>
        <a:bodyPr/>
        <a:lstStyle/>
        <a:p>
          <a:r>
            <a:rPr lang="en-US" dirty="0" smtClean="0">
              <a:latin typeface="+mj-lt"/>
            </a:rPr>
            <a:t>Pre-purchase Counseling</a:t>
          </a:r>
          <a:endParaRPr lang="en-US" dirty="0"/>
        </a:p>
      </dgm:t>
    </dgm:pt>
    <dgm:pt modelId="{95FB33F7-297F-4DFC-AA48-CEFD6D7464FF}" type="parTrans" cxnId="{8E1072A5-9C34-48F9-8F3D-3AF2F1DC4977}">
      <dgm:prSet/>
      <dgm:spPr/>
      <dgm:t>
        <a:bodyPr/>
        <a:lstStyle/>
        <a:p>
          <a:endParaRPr lang="en-US"/>
        </a:p>
      </dgm:t>
    </dgm:pt>
    <dgm:pt modelId="{2C2AFA4C-2D4B-4909-967D-09D4374E0F0E}" type="sibTrans" cxnId="{8E1072A5-9C34-48F9-8F3D-3AF2F1DC4977}">
      <dgm:prSet/>
      <dgm:spPr/>
      <dgm:t>
        <a:bodyPr/>
        <a:lstStyle/>
        <a:p>
          <a:endParaRPr lang="en-US"/>
        </a:p>
      </dgm:t>
    </dgm:pt>
    <dgm:pt modelId="{141CFA58-E91C-4E15-8E19-BFACF1B5C3E8}">
      <dgm:prSet/>
      <dgm:spPr/>
      <dgm:t>
        <a:bodyPr/>
        <a:lstStyle/>
        <a:p>
          <a:r>
            <a:rPr lang="en-US" dirty="0" smtClean="0">
              <a:latin typeface="+mj-lt"/>
            </a:rPr>
            <a:t>Homelessness</a:t>
          </a:r>
        </a:p>
      </dgm:t>
    </dgm:pt>
    <dgm:pt modelId="{C9257C80-E927-4F9D-8781-FCC75AB83D48}" type="parTrans" cxnId="{AED4D8EC-D548-4849-BEC4-5ED0A73189CA}">
      <dgm:prSet/>
      <dgm:spPr/>
      <dgm:t>
        <a:bodyPr/>
        <a:lstStyle/>
        <a:p>
          <a:endParaRPr lang="en-US"/>
        </a:p>
      </dgm:t>
    </dgm:pt>
    <dgm:pt modelId="{2CD0F462-651A-43EB-8A51-EBF18B9AD9C3}" type="sibTrans" cxnId="{AED4D8EC-D548-4849-BEC4-5ED0A73189CA}">
      <dgm:prSet/>
      <dgm:spPr/>
      <dgm:t>
        <a:bodyPr/>
        <a:lstStyle/>
        <a:p>
          <a:endParaRPr lang="en-US"/>
        </a:p>
      </dgm:t>
    </dgm:pt>
    <dgm:pt modelId="{DCAB0D46-4CE3-4261-9B07-CDBE9617EC5F}">
      <dgm:prSet/>
      <dgm:spPr/>
      <dgm:t>
        <a:bodyPr/>
        <a:lstStyle/>
        <a:p>
          <a:r>
            <a:rPr lang="en-US" dirty="0" smtClean="0">
              <a:latin typeface="+mj-lt"/>
            </a:rPr>
            <a:t>Post-Purchase </a:t>
          </a:r>
        </a:p>
      </dgm:t>
    </dgm:pt>
    <dgm:pt modelId="{718F1597-0D52-4F50-BD9B-E4B5585F8F93}" type="parTrans" cxnId="{69A495D1-4814-46BC-9458-19FD825A1084}">
      <dgm:prSet/>
      <dgm:spPr/>
      <dgm:t>
        <a:bodyPr/>
        <a:lstStyle/>
        <a:p>
          <a:endParaRPr lang="en-US"/>
        </a:p>
      </dgm:t>
    </dgm:pt>
    <dgm:pt modelId="{3390DBF0-8707-46E0-88AF-F0055B4CAD19}" type="sibTrans" cxnId="{69A495D1-4814-46BC-9458-19FD825A1084}">
      <dgm:prSet/>
      <dgm:spPr/>
      <dgm:t>
        <a:bodyPr/>
        <a:lstStyle/>
        <a:p>
          <a:endParaRPr lang="en-US"/>
        </a:p>
      </dgm:t>
    </dgm:pt>
    <dgm:pt modelId="{4D4FDABE-8F52-46AA-8F02-C85656774462}">
      <dgm:prSet/>
      <dgm:spPr/>
      <dgm:t>
        <a:bodyPr/>
        <a:lstStyle/>
        <a:p>
          <a:r>
            <a:rPr lang="en-US" dirty="0" smtClean="0">
              <a:latin typeface="+mj-lt"/>
            </a:rPr>
            <a:t>Reverse Mortgage</a:t>
          </a:r>
        </a:p>
      </dgm:t>
    </dgm:pt>
    <dgm:pt modelId="{DDA418C9-855B-4AF2-B5BC-253C6632CB69}" type="parTrans" cxnId="{D024EDBB-AF1D-484F-BBAB-7434CCB731E6}">
      <dgm:prSet/>
      <dgm:spPr/>
      <dgm:t>
        <a:bodyPr/>
        <a:lstStyle/>
        <a:p>
          <a:endParaRPr lang="en-US"/>
        </a:p>
      </dgm:t>
    </dgm:pt>
    <dgm:pt modelId="{89949DE1-2959-4D6E-B0FB-8A24E5C32D3B}" type="sibTrans" cxnId="{D024EDBB-AF1D-484F-BBAB-7434CCB731E6}">
      <dgm:prSet/>
      <dgm:spPr/>
      <dgm:t>
        <a:bodyPr/>
        <a:lstStyle/>
        <a:p>
          <a:endParaRPr lang="en-US"/>
        </a:p>
      </dgm:t>
    </dgm:pt>
    <dgm:pt modelId="{5760F352-5F35-44C5-BD08-925CAA68DB0F}">
      <dgm:prSet/>
      <dgm:spPr/>
      <dgm:t>
        <a:bodyPr/>
        <a:lstStyle/>
        <a:p>
          <a:r>
            <a:rPr lang="en-US" dirty="0" smtClean="0">
              <a:latin typeface="+mj-lt"/>
            </a:rPr>
            <a:t>Mortgage Delinquency and Default</a:t>
          </a:r>
        </a:p>
      </dgm:t>
    </dgm:pt>
    <dgm:pt modelId="{D26B74C3-0013-4CD2-ABBD-C8EA40707086}" type="parTrans" cxnId="{F7E2759B-36A1-46A0-828E-E9456CDB71F2}">
      <dgm:prSet/>
      <dgm:spPr/>
      <dgm:t>
        <a:bodyPr/>
        <a:lstStyle/>
        <a:p>
          <a:endParaRPr lang="en-US"/>
        </a:p>
      </dgm:t>
    </dgm:pt>
    <dgm:pt modelId="{2BEBFF3A-713C-4FCE-8EC6-46AC0C65E15F}" type="sibTrans" cxnId="{F7E2759B-36A1-46A0-828E-E9456CDB71F2}">
      <dgm:prSet/>
      <dgm:spPr/>
      <dgm:t>
        <a:bodyPr/>
        <a:lstStyle/>
        <a:p>
          <a:endParaRPr lang="en-US"/>
        </a:p>
      </dgm:t>
    </dgm:pt>
    <dgm:pt modelId="{952B0E96-5FC9-4D43-BE01-C85E72B4A2DC}">
      <dgm:prSet/>
      <dgm:spPr/>
      <dgm:t>
        <a:bodyPr/>
        <a:lstStyle/>
        <a:p>
          <a:r>
            <a:rPr lang="en-US" smtClean="0">
              <a:latin typeface="+mj-lt"/>
            </a:rPr>
            <a:t>Financial Management</a:t>
          </a:r>
          <a:endParaRPr lang="en-US" dirty="0" smtClean="0">
            <a:latin typeface="+mj-lt"/>
          </a:endParaRPr>
        </a:p>
      </dgm:t>
    </dgm:pt>
    <dgm:pt modelId="{0044E264-1EBF-464F-818D-36B05AA6584B}" type="parTrans" cxnId="{AFA9742C-795D-4A14-8666-A79EB4809F01}">
      <dgm:prSet/>
      <dgm:spPr/>
      <dgm:t>
        <a:bodyPr/>
        <a:lstStyle/>
        <a:p>
          <a:endParaRPr lang="en-US"/>
        </a:p>
      </dgm:t>
    </dgm:pt>
    <dgm:pt modelId="{D73FB950-7BF4-4354-85E4-AB4ED58F0CAC}" type="sibTrans" cxnId="{AFA9742C-795D-4A14-8666-A79EB4809F01}">
      <dgm:prSet/>
      <dgm:spPr/>
      <dgm:t>
        <a:bodyPr/>
        <a:lstStyle/>
        <a:p>
          <a:endParaRPr lang="en-US"/>
        </a:p>
      </dgm:t>
    </dgm:pt>
    <dgm:pt modelId="{FC41D225-0B9E-458D-AD79-91727EE09235}">
      <dgm:prSet phldrT="[Text]"/>
      <dgm:spPr/>
      <dgm:t>
        <a:bodyPr/>
        <a:lstStyle/>
        <a:p>
          <a:r>
            <a:rPr lang="en-US" smtClean="0">
              <a:latin typeface="+mj-lt"/>
            </a:rPr>
            <a:t>Group Education</a:t>
          </a:r>
          <a:endParaRPr lang="en-US" dirty="0"/>
        </a:p>
      </dgm:t>
    </dgm:pt>
    <dgm:pt modelId="{1A3DE94B-1CA5-434C-ABF0-D6D3D279100C}" type="parTrans" cxnId="{62CEA3B1-6BC7-4AB8-B0D5-65D30E1281EE}">
      <dgm:prSet/>
      <dgm:spPr/>
      <dgm:t>
        <a:bodyPr/>
        <a:lstStyle/>
        <a:p>
          <a:endParaRPr lang="en-US"/>
        </a:p>
      </dgm:t>
    </dgm:pt>
    <dgm:pt modelId="{B1C6096D-95DC-425E-A5B8-40AF9736C869}" type="sibTrans" cxnId="{62CEA3B1-6BC7-4AB8-B0D5-65D30E1281EE}">
      <dgm:prSet/>
      <dgm:spPr/>
      <dgm:t>
        <a:bodyPr/>
        <a:lstStyle/>
        <a:p>
          <a:endParaRPr lang="en-US"/>
        </a:p>
      </dgm:t>
    </dgm:pt>
    <dgm:pt modelId="{5D0143CE-C228-4C39-9ECB-A12AC5069E4B}" type="pres">
      <dgm:prSet presAssocID="{030EC804-2154-443B-BB1F-7FF8C3DA4ABE}" presName="cycle" presStyleCnt="0">
        <dgm:presLayoutVars>
          <dgm:dir/>
          <dgm:resizeHandles val="exact"/>
        </dgm:presLayoutVars>
      </dgm:prSet>
      <dgm:spPr/>
      <dgm:t>
        <a:bodyPr/>
        <a:lstStyle/>
        <a:p>
          <a:endParaRPr lang="en-US"/>
        </a:p>
      </dgm:t>
    </dgm:pt>
    <dgm:pt modelId="{DB9F1B23-B7EA-4671-903C-07069028574F}" type="pres">
      <dgm:prSet presAssocID="{B92A166D-6A2C-4277-82EA-3B52298ED947}" presName="node" presStyleLbl="node1" presStyleIdx="0" presStyleCnt="7">
        <dgm:presLayoutVars>
          <dgm:bulletEnabled val="1"/>
        </dgm:presLayoutVars>
      </dgm:prSet>
      <dgm:spPr/>
      <dgm:t>
        <a:bodyPr/>
        <a:lstStyle/>
        <a:p>
          <a:endParaRPr lang="en-US"/>
        </a:p>
      </dgm:t>
    </dgm:pt>
    <dgm:pt modelId="{F8322406-026F-4294-BC98-848D962C782A}" type="pres">
      <dgm:prSet presAssocID="{B92A166D-6A2C-4277-82EA-3B52298ED947}" presName="spNode" presStyleCnt="0"/>
      <dgm:spPr/>
    </dgm:pt>
    <dgm:pt modelId="{AF08E843-432A-4F0E-908D-A5663BA31D18}" type="pres">
      <dgm:prSet presAssocID="{2C2AFA4C-2D4B-4909-967D-09D4374E0F0E}" presName="sibTrans" presStyleLbl="sibTrans1D1" presStyleIdx="0" presStyleCnt="7"/>
      <dgm:spPr/>
      <dgm:t>
        <a:bodyPr/>
        <a:lstStyle/>
        <a:p>
          <a:endParaRPr lang="en-US"/>
        </a:p>
      </dgm:t>
    </dgm:pt>
    <dgm:pt modelId="{DE75E0CA-D7E2-4C01-8BF5-E864D4AECC04}" type="pres">
      <dgm:prSet presAssocID="{FC41D225-0B9E-458D-AD79-91727EE09235}" presName="node" presStyleLbl="node1" presStyleIdx="1" presStyleCnt="7">
        <dgm:presLayoutVars>
          <dgm:bulletEnabled val="1"/>
        </dgm:presLayoutVars>
      </dgm:prSet>
      <dgm:spPr/>
      <dgm:t>
        <a:bodyPr/>
        <a:lstStyle/>
        <a:p>
          <a:endParaRPr lang="en-US"/>
        </a:p>
      </dgm:t>
    </dgm:pt>
    <dgm:pt modelId="{DC73CC58-0432-42FE-BB65-27149A969382}" type="pres">
      <dgm:prSet presAssocID="{FC41D225-0B9E-458D-AD79-91727EE09235}" presName="spNode" presStyleCnt="0"/>
      <dgm:spPr/>
    </dgm:pt>
    <dgm:pt modelId="{21A1F3EC-FA21-473C-B587-0852D6C5249F}" type="pres">
      <dgm:prSet presAssocID="{B1C6096D-95DC-425E-A5B8-40AF9736C869}" presName="sibTrans" presStyleLbl="sibTrans1D1" presStyleIdx="1" presStyleCnt="7"/>
      <dgm:spPr/>
      <dgm:t>
        <a:bodyPr/>
        <a:lstStyle/>
        <a:p>
          <a:endParaRPr lang="en-US"/>
        </a:p>
      </dgm:t>
    </dgm:pt>
    <dgm:pt modelId="{09FDD335-AE76-4EAD-BE33-8E5047724349}" type="pres">
      <dgm:prSet presAssocID="{DCAB0D46-4CE3-4261-9B07-CDBE9617EC5F}" presName="node" presStyleLbl="node1" presStyleIdx="2" presStyleCnt="7">
        <dgm:presLayoutVars>
          <dgm:bulletEnabled val="1"/>
        </dgm:presLayoutVars>
      </dgm:prSet>
      <dgm:spPr/>
      <dgm:t>
        <a:bodyPr/>
        <a:lstStyle/>
        <a:p>
          <a:endParaRPr lang="en-US"/>
        </a:p>
      </dgm:t>
    </dgm:pt>
    <dgm:pt modelId="{7237A60E-9F34-4EA4-85A7-98A3C8EBD45C}" type="pres">
      <dgm:prSet presAssocID="{DCAB0D46-4CE3-4261-9B07-CDBE9617EC5F}" presName="spNode" presStyleCnt="0"/>
      <dgm:spPr/>
    </dgm:pt>
    <dgm:pt modelId="{96EAED38-33D7-4064-951A-ADA5D267B98E}" type="pres">
      <dgm:prSet presAssocID="{3390DBF0-8707-46E0-88AF-F0055B4CAD19}" presName="sibTrans" presStyleLbl="sibTrans1D1" presStyleIdx="2" presStyleCnt="7"/>
      <dgm:spPr/>
      <dgm:t>
        <a:bodyPr/>
        <a:lstStyle/>
        <a:p>
          <a:endParaRPr lang="en-US"/>
        </a:p>
      </dgm:t>
    </dgm:pt>
    <dgm:pt modelId="{BD94CD4B-4A43-4065-BFA8-4EFCBE45A5FE}" type="pres">
      <dgm:prSet presAssocID="{4D4FDABE-8F52-46AA-8F02-C85656774462}" presName="node" presStyleLbl="node1" presStyleIdx="3" presStyleCnt="7">
        <dgm:presLayoutVars>
          <dgm:bulletEnabled val="1"/>
        </dgm:presLayoutVars>
      </dgm:prSet>
      <dgm:spPr/>
      <dgm:t>
        <a:bodyPr/>
        <a:lstStyle/>
        <a:p>
          <a:endParaRPr lang="en-US"/>
        </a:p>
      </dgm:t>
    </dgm:pt>
    <dgm:pt modelId="{CD0AABCF-CBC5-49C2-9E3C-3CE413A43595}" type="pres">
      <dgm:prSet presAssocID="{4D4FDABE-8F52-46AA-8F02-C85656774462}" presName="spNode" presStyleCnt="0"/>
      <dgm:spPr/>
    </dgm:pt>
    <dgm:pt modelId="{73FE9054-9D31-4255-B5D3-FC52DF39C7BA}" type="pres">
      <dgm:prSet presAssocID="{89949DE1-2959-4D6E-B0FB-8A24E5C32D3B}" presName="sibTrans" presStyleLbl="sibTrans1D1" presStyleIdx="3" presStyleCnt="7"/>
      <dgm:spPr/>
      <dgm:t>
        <a:bodyPr/>
        <a:lstStyle/>
        <a:p>
          <a:endParaRPr lang="en-US"/>
        </a:p>
      </dgm:t>
    </dgm:pt>
    <dgm:pt modelId="{8608786D-1789-4FBE-BCB7-2E24737C3750}" type="pres">
      <dgm:prSet presAssocID="{5760F352-5F35-44C5-BD08-925CAA68DB0F}" presName="node" presStyleLbl="node1" presStyleIdx="4" presStyleCnt="7">
        <dgm:presLayoutVars>
          <dgm:bulletEnabled val="1"/>
        </dgm:presLayoutVars>
      </dgm:prSet>
      <dgm:spPr/>
      <dgm:t>
        <a:bodyPr/>
        <a:lstStyle/>
        <a:p>
          <a:endParaRPr lang="en-US"/>
        </a:p>
      </dgm:t>
    </dgm:pt>
    <dgm:pt modelId="{1F083B2A-4468-41A8-B49A-C068712F6AD1}" type="pres">
      <dgm:prSet presAssocID="{5760F352-5F35-44C5-BD08-925CAA68DB0F}" presName="spNode" presStyleCnt="0"/>
      <dgm:spPr/>
    </dgm:pt>
    <dgm:pt modelId="{48F4E833-2E1B-4212-8B17-E815CEB1612E}" type="pres">
      <dgm:prSet presAssocID="{2BEBFF3A-713C-4FCE-8EC6-46AC0C65E15F}" presName="sibTrans" presStyleLbl="sibTrans1D1" presStyleIdx="4" presStyleCnt="7"/>
      <dgm:spPr/>
      <dgm:t>
        <a:bodyPr/>
        <a:lstStyle/>
        <a:p>
          <a:endParaRPr lang="en-US"/>
        </a:p>
      </dgm:t>
    </dgm:pt>
    <dgm:pt modelId="{01DBA757-D8FF-4A63-BE36-BB8AB8365F4E}" type="pres">
      <dgm:prSet presAssocID="{952B0E96-5FC9-4D43-BE01-C85E72B4A2DC}" presName="node" presStyleLbl="node1" presStyleIdx="5" presStyleCnt="7">
        <dgm:presLayoutVars>
          <dgm:bulletEnabled val="1"/>
        </dgm:presLayoutVars>
      </dgm:prSet>
      <dgm:spPr/>
      <dgm:t>
        <a:bodyPr/>
        <a:lstStyle/>
        <a:p>
          <a:endParaRPr lang="en-US"/>
        </a:p>
      </dgm:t>
    </dgm:pt>
    <dgm:pt modelId="{D8637CE0-4BB8-4293-9EC4-DF55059A6933}" type="pres">
      <dgm:prSet presAssocID="{952B0E96-5FC9-4D43-BE01-C85E72B4A2DC}" presName="spNode" presStyleCnt="0"/>
      <dgm:spPr/>
    </dgm:pt>
    <dgm:pt modelId="{5D87BF46-32A9-455D-8BB7-A8FD02296984}" type="pres">
      <dgm:prSet presAssocID="{D73FB950-7BF4-4354-85E4-AB4ED58F0CAC}" presName="sibTrans" presStyleLbl="sibTrans1D1" presStyleIdx="5" presStyleCnt="7"/>
      <dgm:spPr/>
      <dgm:t>
        <a:bodyPr/>
        <a:lstStyle/>
        <a:p>
          <a:endParaRPr lang="en-US"/>
        </a:p>
      </dgm:t>
    </dgm:pt>
    <dgm:pt modelId="{FB9D9723-D7EB-4C03-9C20-BDA0726EA4B1}" type="pres">
      <dgm:prSet presAssocID="{141CFA58-E91C-4E15-8E19-BFACF1B5C3E8}" presName="node" presStyleLbl="node1" presStyleIdx="6" presStyleCnt="7">
        <dgm:presLayoutVars>
          <dgm:bulletEnabled val="1"/>
        </dgm:presLayoutVars>
      </dgm:prSet>
      <dgm:spPr/>
      <dgm:t>
        <a:bodyPr/>
        <a:lstStyle/>
        <a:p>
          <a:endParaRPr lang="en-US"/>
        </a:p>
      </dgm:t>
    </dgm:pt>
    <dgm:pt modelId="{968B14C2-B5AF-4A7D-9A8C-C68741AB4DF8}" type="pres">
      <dgm:prSet presAssocID="{141CFA58-E91C-4E15-8E19-BFACF1B5C3E8}" presName="spNode" presStyleCnt="0"/>
      <dgm:spPr/>
    </dgm:pt>
    <dgm:pt modelId="{2CE821D9-AE5E-4AD9-A97F-4AA43AFA437F}" type="pres">
      <dgm:prSet presAssocID="{2CD0F462-651A-43EB-8A51-EBF18B9AD9C3}" presName="sibTrans" presStyleLbl="sibTrans1D1" presStyleIdx="6" presStyleCnt="7"/>
      <dgm:spPr/>
      <dgm:t>
        <a:bodyPr/>
        <a:lstStyle/>
        <a:p>
          <a:endParaRPr lang="en-US"/>
        </a:p>
      </dgm:t>
    </dgm:pt>
  </dgm:ptLst>
  <dgm:cxnLst>
    <dgm:cxn modelId="{9C8ABA4F-8D9D-4E93-BB35-5DD3292E0CA0}" type="presOf" srcId="{141CFA58-E91C-4E15-8E19-BFACF1B5C3E8}" destId="{FB9D9723-D7EB-4C03-9C20-BDA0726EA4B1}" srcOrd="0" destOrd="0" presId="urn:microsoft.com/office/officeart/2005/8/layout/cycle6"/>
    <dgm:cxn modelId="{8E1072A5-9C34-48F9-8F3D-3AF2F1DC4977}" srcId="{030EC804-2154-443B-BB1F-7FF8C3DA4ABE}" destId="{B92A166D-6A2C-4277-82EA-3B52298ED947}" srcOrd="0" destOrd="0" parTransId="{95FB33F7-297F-4DFC-AA48-CEFD6D7464FF}" sibTransId="{2C2AFA4C-2D4B-4909-967D-09D4374E0F0E}"/>
    <dgm:cxn modelId="{84387098-E80A-4C54-9EC8-AE89C607EF9A}" type="presOf" srcId="{DCAB0D46-4CE3-4261-9B07-CDBE9617EC5F}" destId="{09FDD335-AE76-4EAD-BE33-8E5047724349}" srcOrd="0" destOrd="0" presId="urn:microsoft.com/office/officeart/2005/8/layout/cycle6"/>
    <dgm:cxn modelId="{B2D3DBE7-43A5-4E5D-A791-CBCF07195407}" type="presOf" srcId="{2CD0F462-651A-43EB-8A51-EBF18B9AD9C3}" destId="{2CE821D9-AE5E-4AD9-A97F-4AA43AFA437F}" srcOrd="0" destOrd="0" presId="urn:microsoft.com/office/officeart/2005/8/layout/cycle6"/>
    <dgm:cxn modelId="{AED4D8EC-D548-4849-BEC4-5ED0A73189CA}" srcId="{030EC804-2154-443B-BB1F-7FF8C3DA4ABE}" destId="{141CFA58-E91C-4E15-8E19-BFACF1B5C3E8}" srcOrd="6" destOrd="0" parTransId="{C9257C80-E927-4F9D-8781-FCC75AB83D48}" sibTransId="{2CD0F462-651A-43EB-8A51-EBF18B9AD9C3}"/>
    <dgm:cxn modelId="{B9B36871-6F36-4AB7-9CCA-432E41098AC1}" type="presOf" srcId="{2BEBFF3A-713C-4FCE-8EC6-46AC0C65E15F}" destId="{48F4E833-2E1B-4212-8B17-E815CEB1612E}" srcOrd="0" destOrd="0" presId="urn:microsoft.com/office/officeart/2005/8/layout/cycle6"/>
    <dgm:cxn modelId="{F7E2759B-36A1-46A0-828E-E9456CDB71F2}" srcId="{030EC804-2154-443B-BB1F-7FF8C3DA4ABE}" destId="{5760F352-5F35-44C5-BD08-925CAA68DB0F}" srcOrd="4" destOrd="0" parTransId="{D26B74C3-0013-4CD2-ABBD-C8EA40707086}" sibTransId="{2BEBFF3A-713C-4FCE-8EC6-46AC0C65E15F}"/>
    <dgm:cxn modelId="{1B1F5D77-983F-455A-939C-817A9ED4E4D3}" type="presOf" srcId="{B92A166D-6A2C-4277-82EA-3B52298ED947}" destId="{DB9F1B23-B7EA-4671-903C-07069028574F}" srcOrd="0" destOrd="0" presId="urn:microsoft.com/office/officeart/2005/8/layout/cycle6"/>
    <dgm:cxn modelId="{BD4B780C-1164-4495-91F7-D2418B197DCA}" type="presOf" srcId="{2C2AFA4C-2D4B-4909-967D-09D4374E0F0E}" destId="{AF08E843-432A-4F0E-908D-A5663BA31D18}" srcOrd="0" destOrd="0" presId="urn:microsoft.com/office/officeart/2005/8/layout/cycle6"/>
    <dgm:cxn modelId="{316C742A-2CA8-40E4-B829-A7F4A1BEB83A}" type="presOf" srcId="{5760F352-5F35-44C5-BD08-925CAA68DB0F}" destId="{8608786D-1789-4FBE-BCB7-2E24737C3750}" srcOrd="0" destOrd="0" presId="urn:microsoft.com/office/officeart/2005/8/layout/cycle6"/>
    <dgm:cxn modelId="{E21B94E0-05B7-4B1C-AB55-2BAE85D0E900}" type="presOf" srcId="{D73FB950-7BF4-4354-85E4-AB4ED58F0CAC}" destId="{5D87BF46-32A9-455D-8BB7-A8FD02296984}" srcOrd="0" destOrd="0" presId="urn:microsoft.com/office/officeart/2005/8/layout/cycle6"/>
    <dgm:cxn modelId="{D024EDBB-AF1D-484F-BBAB-7434CCB731E6}" srcId="{030EC804-2154-443B-BB1F-7FF8C3DA4ABE}" destId="{4D4FDABE-8F52-46AA-8F02-C85656774462}" srcOrd="3" destOrd="0" parTransId="{DDA418C9-855B-4AF2-B5BC-253C6632CB69}" sibTransId="{89949DE1-2959-4D6E-B0FB-8A24E5C32D3B}"/>
    <dgm:cxn modelId="{8F28EC55-ACCB-4F62-B5E8-8201EF7E7F38}" type="presOf" srcId="{4D4FDABE-8F52-46AA-8F02-C85656774462}" destId="{BD94CD4B-4A43-4065-BFA8-4EFCBE45A5FE}" srcOrd="0" destOrd="0" presId="urn:microsoft.com/office/officeart/2005/8/layout/cycle6"/>
    <dgm:cxn modelId="{D4B6CA65-DD86-4854-BDA4-6ACAB8AEFA78}" type="presOf" srcId="{030EC804-2154-443B-BB1F-7FF8C3DA4ABE}" destId="{5D0143CE-C228-4C39-9ECB-A12AC5069E4B}" srcOrd="0" destOrd="0" presId="urn:microsoft.com/office/officeart/2005/8/layout/cycle6"/>
    <dgm:cxn modelId="{D9B96375-11E5-4DB7-9CB6-22F310E6DF55}" type="presOf" srcId="{89949DE1-2959-4D6E-B0FB-8A24E5C32D3B}" destId="{73FE9054-9D31-4255-B5D3-FC52DF39C7BA}" srcOrd="0" destOrd="0" presId="urn:microsoft.com/office/officeart/2005/8/layout/cycle6"/>
    <dgm:cxn modelId="{C27E7507-CF74-41B8-8128-E8466425C7F5}" type="presOf" srcId="{952B0E96-5FC9-4D43-BE01-C85E72B4A2DC}" destId="{01DBA757-D8FF-4A63-BE36-BB8AB8365F4E}" srcOrd="0" destOrd="0" presId="urn:microsoft.com/office/officeart/2005/8/layout/cycle6"/>
    <dgm:cxn modelId="{D284C4D2-2524-4538-A9D3-7C396D023254}" type="presOf" srcId="{B1C6096D-95DC-425E-A5B8-40AF9736C869}" destId="{21A1F3EC-FA21-473C-B587-0852D6C5249F}" srcOrd="0" destOrd="0" presId="urn:microsoft.com/office/officeart/2005/8/layout/cycle6"/>
    <dgm:cxn modelId="{BD503D4D-1873-48AA-B34B-141C2AABA533}" type="presOf" srcId="{FC41D225-0B9E-458D-AD79-91727EE09235}" destId="{DE75E0CA-D7E2-4C01-8BF5-E864D4AECC04}" srcOrd="0" destOrd="0" presId="urn:microsoft.com/office/officeart/2005/8/layout/cycle6"/>
    <dgm:cxn modelId="{A4F9E603-C77D-413B-BC9F-CFCADB3FA79A}" type="presOf" srcId="{3390DBF0-8707-46E0-88AF-F0055B4CAD19}" destId="{96EAED38-33D7-4064-951A-ADA5D267B98E}" srcOrd="0" destOrd="0" presId="urn:microsoft.com/office/officeart/2005/8/layout/cycle6"/>
    <dgm:cxn modelId="{69A495D1-4814-46BC-9458-19FD825A1084}" srcId="{030EC804-2154-443B-BB1F-7FF8C3DA4ABE}" destId="{DCAB0D46-4CE3-4261-9B07-CDBE9617EC5F}" srcOrd="2" destOrd="0" parTransId="{718F1597-0D52-4F50-BD9B-E4B5585F8F93}" sibTransId="{3390DBF0-8707-46E0-88AF-F0055B4CAD19}"/>
    <dgm:cxn modelId="{62CEA3B1-6BC7-4AB8-B0D5-65D30E1281EE}" srcId="{030EC804-2154-443B-BB1F-7FF8C3DA4ABE}" destId="{FC41D225-0B9E-458D-AD79-91727EE09235}" srcOrd="1" destOrd="0" parTransId="{1A3DE94B-1CA5-434C-ABF0-D6D3D279100C}" sibTransId="{B1C6096D-95DC-425E-A5B8-40AF9736C869}"/>
    <dgm:cxn modelId="{AFA9742C-795D-4A14-8666-A79EB4809F01}" srcId="{030EC804-2154-443B-BB1F-7FF8C3DA4ABE}" destId="{952B0E96-5FC9-4D43-BE01-C85E72B4A2DC}" srcOrd="5" destOrd="0" parTransId="{0044E264-1EBF-464F-818D-36B05AA6584B}" sibTransId="{D73FB950-7BF4-4354-85E4-AB4ED58F0CAC}"/>
    <dgm:cxn modelId="{F7B8ED7F-46EF-49F2-86B3-FAB60BD5FC25}" type="presParOf" srcId="{5D0143CE-C228-4C39-9ECB-A12AC5069E4B}" destId="{DB9F1B23-B7EA-4671-903C-07069028574F}" srcOrd="0" destOrd="0" presId="urn:microsoft.com/office/officeart/2005/8/layout/cycle6"/>
    <dgm:cxn modelId="{9E99A2A6-3374-4E5A-A1C4-7DDCA161E28D}" type="presParOf" srcId="{5D0143CE-C228-4C39-9ECB-A12AC5069E4B}" destId="{F8322406-026F-4294-BC98-848D962C782A}" srcOrd="1" destOrd="0" presId="urn:microsoft.com/office/officeart/2005/8/layout/cycle6"/>
    <dgm:cxn modelId="{9DC7276D-6FEA-4B05-B935-B44C77761334}" type="presParOf" srcId="{5D0143CE-C228-4C39-9ECB-A12AC5069E4B}" destId="{AF08E843-432A-4F0E-908D-A5663BA31D18}" srcOrd="2" destOrd="0" presId="urn:microsoft.com/office/officeart/2005/8/layout/cycle6"/>
    <dgm:cxn modelId="{253C2C94-227E-4791-A532-DA3A9A022277}" type="presParOf" srcId="{5D0143CE-C228-4C39-9ECB-A12AC5069E4B}" destId="{DE75E0CA-D7E2-4C01-8BF5-E864D4AECC04}" srcOrd="3" destOrd="0" presId="urn:microsoft.com/office/officeart/2005/8/layout/cycle6"/>
    <dgm:cxn modelId="{3DA11274-7D77-4A65-939D-4B324AB1082C}" type="presParOf" srcId="{5D0143CE-C228-4C39-9ECB-A12AC5069E4B}" destId="{DC73CC58-0432-42FE-BB65-27149A969382}" srcOrd="4" destOrd="0" presId="urn:microsoft.com/office/officeart/2005/8/layout/cycle6"/>
    <dgm:cxn modelId="{D571AECB-DC5C-4DBE-B336-9D33BE62D882}" type="presParOf" srcId="{5D0143CE-C228-4C39-9ECB-A12AC5069E4B}" destId="{21A1F3EC-FA21-473C-B587-0852D6C5249F}" srcOrd="5" destOrd="0" presId="urn:microsoft.com/office/officeart/2005/8/layout/cycle6"/>
    <dgm:cxn modelId="{E40ECEA3-B429-47DA-8A44-1232AF040D9E}" type="presParOf" srcId="{5D0143CE-C228-4C39-9ECB-A12AC5069E4B}" destId="{09FDD335-AE76-4EAD-BE33-8E5047724349}" srcOrd="6" destOrd="0" presId="urn:microsoft.com/office/officeart/2005/8/layout/cycle6"/>
    <dgm:cxn modelId="{73E03A3F-FD1B-4AE6-9304-F8922C00959F}" type="presParOf" srcId="{5D0143CE-C228-4C39-9ECB-A12AC5069E4B}" destId="{7237A60E-9F34-4EA4-85A7-98A3C8EBD45C}" srcOrd="7" destOrd="0" presId="urn:microsoft.com/office/officeart/2005/8/layout/cycle6"/>
    <dgm:cxn modelId="{015228D6-767A-47D8-8309-409FB35C6B98}" type="presParOf" srcId="{5D0143CE-C228-4C39-9ECB-A12AC5069E4B}" destId="{96EAED38-33D7-4064-951A-ADA5D267B98E}" srcOrd="8" destOrd="0" presId="urn:microsoft.com/office/officeart/2005/8/layout/cycle6"/>
    <dgm:cxn modelId="{C0C4E672-54B6-4EB4-B09B-9DE3494A3305}" type="presParOf" srcId="{5D0143CE-C228-4C39-9ECB-A12AC5069E4B}" destId="{BD94CD4B-4A43-4065-BFA8-4EFCBE45A5FE}" srcOrd="9" destOrd="0" presId="urn:microsoft.com/office/officeart/2005/8/layout/cycle6"/>
    <dgm:cxn modelId="{DCEDED4A-165F-4A11-8893-60F584B9F041}" type="presParOf" srcId="{5D0143CE-C228-4C39-9ECB-A12AC5069E4B}" destId="{CD0AABCF-CBC5-49C2-9E3C-3CE413A43595}" srcOrd="10" destOrd="0" presId="urn:microsoft.com/office/officeart/2005/8/layout/cycle6"/>
    <dgm:cxn modelId="{52E6DA83-2142-4A29-847C-6973E987EBF5}" type="presParOf" srcId="{5D0143CE-C228-4C39-9ECB-A12AC5069E4B}" destId="{73FE9054-9D31-4255-B5D3-FC52DF39C7BA}" srcOrd="11" destOrd="0" presId="urn:microsoft.com/office/officeart/2005/8/layout/cycle6"/>
    <dgm:cxn modelId="{54AC573C-6C66-46EE-9772-EFC07FA35C72}" type="presParOf" srcId="{5D0143CE-C228-4C39-9ECB-A12AC5069E4B}" destId="{8608786D-1789-4FBE-BCB7-2E24737C3750}" srcOrd="12" destOrd="0" presId="urn:microsoft.com/office/officeart/2005/8/layout/cycle6"/>
    <dgm:cxn modelId="{A76B538C-CD55-44CD-B0E0-98843B2188F4}" type="presParOf" srcId="{5D0143CE-C228-4C39-9ECB-A12AC5069E4B}" destId="{1F083B2A-4468-41A8-B49A-C068712F6AD1}" srcOrd="13" destOrd="0" presId="urn:microsoft.com/office/officeart/2005/8/layout/cycle6"/>
    <dgm:cxn modelId="{B1FB1B07-23DB-4ED0-89A1-9BE64EB463CE}" type="presParOf" srcId="{5D0143CE-C228-4C39-9ECB-A12AC5069E4B}" destId="{48F4E833-2E1B-4212-8B17-E815CEB1612E}" srcOrd="14" destOrd="0" presId="urn:microsoft.com/office/officeart/2005/8/layout/cycle6"/>
    <dgm:cxn modelId="{C750BF45-19AC-498C-A11A-DC764EBE82C6}" type="presParOf" srcId="{5D0143CE-C228-4C39-9ECB-A12AC5069E4B}" destId="{01DBA757-D8FF-4A63-BE36-BB8AB8365F4E}" srcOrd="15" destOrd="0" presId="urn:microsoft.com/office/officeart/2005/8/layout/cycle6"/>
    <dgm:cxn modelId="{11A33FE4-C6A0-4DD5-A2C1-70ADB903A8AB}" type="presParOf" srcId="{5D0143CE-C228-4C39-9ECB-A12AC5069E4B}" destId="{D8637CE0-4BB8-4293-9EC4-DF55059A6933}" srcOrd="16" destOrd="0" presId="urn:microsoft.com/office/officeart/2005/8/layout/cycle6"/>
    <dgm:cxn modelId="{48ED5979-98BC-431E-8ABE-85B6FF8A915D}" type="presParOf" srcId="{5D0143CE-C228-4C39-9ECB-A12AC5069E4B}" destId="{5D87BF46-32A9-455D-8BB7-A8FD02296984}" srcOrd="17" destOrd="0" presId="urn:microsoft.com/office/officeart/2005/8/layout/cycle6"/>
    <dgm:cxn modelId="{4DA25757-C0B4-41E6-B602-F19EFDB6E17F}" type="presParOf" srcId="{5D0143CE-C228-4C39-9ECB-A12AC5069E4B}" destId="{FB9D9723-D7EB-4C03-9C20-BDA0726EA4B1}" srcOrd="18" destOrd="0" presId="urn:microsoft.com/office/officeart/2005/8/layout/cycle6"/>
    <dgm:cxn modelId="{D08ACE12-CC67-4D9A-B77F-D595D50DD941}" type="presParOf" srcId="{5D0143CE-C228-4C39-9ECB-A12AC5069E4B}" destId="{968B14C2-B5AF-4A7D-9A8C-C68741AB4DF8}" srcOrd="19" destOrd="0" presId="urn:microsoft.com/office/officeart/2005/8/layout/cycle6"/>
    <dgm:cxn modelId="{6D0ACA75-23FE-49E9-9C5A-58B30D2ACFE7}" type="presParOf" srcId="{5D0143CE-C228-4C39-9ECB-A12AC5069E4B}" destId="{2CE821D9-AE5E-4AD9-A97F-4AA43AFA437F}"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BA186-41AE-4806-90CE-CAF583E340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CB718B1-24BA-4C81-AAFA-418BDA203C36}">
      <dgm:prSet phldrT="[Text]"/>
      <dgm:spPr/>
      <dgm:t>
        <a:bodyPr/>
        <a:lstStyle/>
        <a:p>
          <a:r>
            <a:rPr lang="en-US" b="1" dirty="0" smtClean="0">
              <a:latin typeface="+mn-lt"/>
              <a:cs typeface="Times New Roman" panose="02020603050405020304" pitchFamily="18" charset="0"/>
            </a:rPr>
            <a:t>Consumer Benefits</a:t>
          </a:r>
          <a:endParaRPr lang="en-US" dirty="0"/>
        </a:p>
      </dgm:t>
    </dgm:pt>
    <dgm:pt modelId="{B5EBE602-2844-48AC-B01A-A796CBA6571F}" type="parTrans" cxnId="{EF42AF51-47E5-4C0D-B311-379AC38076F1}">
      <dgm:prSet/>
      <dgm:spPr/>
      <dgm:t>
        <a:bodyPr/>
        <a:lstStyle/>
        <a:p>
          <a:endParaRPr lang="en-US"/>
        </a:p>
      </dgm:t>
    </dgm:pt>
    <dgm:pt modelId="{5BE2F9E5-F0C3-4742-9B73-0B85EA5415C9}" type="sibTrans" cxnId="{EF42AF51-47E5-4C0D-B311-379AC38076F1}">
      <dgm:prSet/>
      <dgm:spPr/>
      <dgm:t>
        <a:bodyPr/>
        <a:lstStyle/>
        <a:p>
          <a:endParaRPr lang="en-US"/>
        </a:p>
      </dgm:t>
    </dgm:pt>
    <dgm:pt modelId="{ACC7B58B-743A-41FE-A7C0-65C5DF1F0E31}">
      <dgm:prSet phldrT="[Text]"/>
      <dgm:spPr/>
      <dgm:t>
        <a:bodyPr/>
        <a:lstStyle/>
        <a:p>
          <a:pPr marL="169863" indent="-169863"/>
          <a:r>
            <a:rPr lang="en-US" dirty="0" smtClean="0">
              <a:latin typeface="+mn-lt"/>
            </a:rPr>
            <a:t>Provides unbiased assistance to help clients resolve their housing problems or needs.</a:t>
          </a:r>
          <a:endParaRPr lang="en-US" dirty="0">
            <a:solidFill>
              <a:srgbClr val="FF0000"/>
            </a:solidFill>
          </a:endParaRPr>
        </a:p>
      </dgm:t>
    </dgm:pt>
    <dgm:pt modelId="{6482BA73-A822-49C1-8A2C-A466A411F9E3}" type="parTrans" cxnId="{2F231570-B752-4F18-B399-38255020BE3F}">
      <dgm:prSet/>
      <dgm:spPr/>
      <dgm:t>
        <a:bodyPr/>
        <a:lstStyle/>
        <a:p>
          <a:endParaRPr lang="en-US"/>
        </a:p>
      </dgm:t>
    </dgm:pt>
    <dgm:pt modelId="{78AC7CAE-34A2-45A1-AC6E-6873A5F1E3BB}" type="sibTrans" cxnId="{2F231570-B752-4F18-B399-38255020BE3F}">
      <dgm:prSet/>
      <dgm:spPr/>
      <dgm:t>
        <a:bodyPr/>
        <a:lstStyle/>
        <a:p>
          <a:endParaRPr lang="en-US"/>
        </a:p>
      </dgm:t>
    </dgm:pt>
    <dgm:pt modelId="{53B2D50E-6D5A-4090-9264-946413648175}">
      <dgm:prSet/>
      <dgm:spPr/>
      <dgm:t>
        <a:bodyPr/>
        <a:lstStyle/>
        <a:p>
          <a:pPr marL="169863" indent="-169863"/>
          <a:r>
            <a:rPr lang="en-US" dirty="0" smtClean="0">
              <a:latin typeface="+mn-lt"/>
            </a:rPr>
            <a:t>Provides one-on-one counseling and housing education.</a:t>
          </a:r>
        </a:p>
      </dgm:t>
    </dgm:pt>
    <dgm:pt modelId="{EEFFC6F0-0570-4808-B8D0-D02638C8D4DB}" type="parTrans" cxnId="{D739320E-A614-4A5B-81B7-2EFBE39BD532}">
      <dgm:prSet/>
      <dgm:spPr/>
      <dgm:t>
        <a:bodyPr/>
        <a:lstStyle/>
        <a:p>
          <a:endParaRPr lang="en-US"/>
        </a:p>
      </dgm:t>
    </dgm:pt>
    <dgm:pt modelId="{ED9DB58D-58B3-4945-B52D-BF9D7F594CAF}" type="sibTrans" cxnId="{D739320E-A614-4A5B-81B7-2EFBE39BD532}">
      <dgm:prSet/>
      <dgm:spPr/>
      <dgm:t>
        <a:bodyPr/>
        <a:lstStyle/>
        <a:p>
          <a:endParaRPr lang="en-US"/>
        </a:p>
      </dgm:t>
    </dgm:pt>
    <dgm:pt modelId="{82A62E9E-F2DC-44BC-93ED-9FFDCA2A788B}">
      <dgm:prSet/>
      <dgm:spPr/>
      <dgm:t>
        <a:bodyPr/>
        <a:lstStyle/>
        <a:p>
          <a:pPr marL="169863" indent="-169863"/>
          <a:r>
            <a:rPr lang="en-US" dirty="0" smtClean="0">
              <a:latin typeface="+mn-lt"/>
              <a:cs typeface="Times New Roman" panose="02020603050405020304" pitchFamily="18" charset="0"/>
            </a:rPr>
            <a:t>Helps clients assess readiness for homeownership and the re</a:t>
          </a:r>
          <a:r>
            <a:rPr lang="en-US" dirty="0" smtClean="0">
              <a:solidFill>
                <a:schemeClr val="tx1"/>
              </a:solidFill>
              <a:latin typeface="+mn-lt"/>
              <a:cs typeface="Times New Roman" panose="02020603050405020304" pitchFamily="18" charset="0"/>
            </a:rPr>
            <a:t>sponsibilities.</a:t>
          </a:r>
          <a:endParaRPr lang="en-US" dirty="0" smtClean="0">
            <a:solidFill>
              <a:schemeClr val="tx1"/>
            </a:solidFill>
            <a:latin typeface="+mn-lt"/>
          </a:endParaRPr>
        </a:p>
      </dgm:t>
    </dgm:pt>
    <dgm:pt modelId="{9FD29284-9455-4356-AE7B-0209150D341C}" type="parTrans" cxnId="{E590D1C3-F99D-4F29-9FD3-3A8A912822B7}">
      <dgm:prSet/>
      <dgm:spPr/>
      <dgm:t>
        <a:bodyPr/>
        <a:lstStyle/>
        <a:p>
          <a:endParaRPr lang="en-US"/>
        </a:p>
      </dgm:t>
    </dgm:pt>
    <dgm:pt modelId="{4E4421A8-BA2A-4F2E-BA98-D61203B370B1}" type="sibTrans" cxnId="{E590D1C3-F99D-4F29-9FD3-3A8A912822B7}">
      <dgm:prSet/>
      <dgm:spPr/>
      <dgm:t>
        <a:bodyPr/>
        <a:lstStyle/>
        <a:p>
          <a:endParaRPr lang="en-US"/>
        </a:p>
      </dgm:t>
    </dgm:pt>
    <dgm:pt modelId="{1FF07329-B285-45D2-9BA5-17640BF4A91F}">
      <dgm:prSet/>
      <dgm:spPr/>
      <dgm:t>
        <a:bodyPr/>
        <a:lstStyle/>
        <a:p>
          <a:pPr marL="169863" indent="-169863"/>
          <a:r>
            <a:rPr lang="en-US" dirty="0" smtClean="0">
              <a:solidFill>
                <a:schemeClr val="tx1"/>
              </a:solidFill>
              <a:latin typeface="+mn-lt"/>
            </a:rPr>
            <a:t>Provides an action plan to clients to address barriers to housing and monitors progress.</a:t>
          </a:r>
        </a:p>
      </dgm:t>
    </dgm:pt>
    <dgm:pt modelId="{B7EE7D52-6934-4353-903E-CC6F6614CA66}" type="parTrans" cxnId="{DF9EA265-6975-45DC-927A-D6FE74EE8579}">
      <dgm:prSet/>
      <dgm:spPr/>
      <dgm:t>
        <a:bodyPr/>
        <a:lstStyle/>
        <a:p>
          <a:endParaRPr lang="en-US"/>
        </a:p>
      </dgm:t>
    </dgm:pt>
    <dgm:pt modelId="{77269B6F-6E15-41C8-9661-60C34511667F}" type="sibTrans" cxnId="{DF9EA265-6975-45DC-927A-D6FE74EE8579}">
      <dgm:prSet/>
      <dgm:spPr/>
      <dgm:t>
        <a:bodyPr/>
        <a:lstStyle/>
        <a:p>
          <a:endParaRPr lang="en-US"/>
        </a:p>
      </dgm:t>
    </dgm:pt>
    <dgm:pt modelId="{8D485BD1-645B-42C3-86A3-AD76D3D7031E}">
      <dgm:prSet/>
      <dgm:spPr/>
      <dgm:t>
        <a:bodyPr/>
        <a:lstStyle/>
        <a:p>
          <a:pPr marL="169863" indent="-169863"/>
          <a:r>
            <a:rPr lang="en-US" dirty="0" smtClean="0">
              <a:solidFill>
                <a:schemeClr val="tx1"/>
              </a:solidFill>
              <a:latin typeface="+mn-lt"/>
            </a:rPr>
            <a:t>Helps clients to access community resources that improve quality of life. </a:t>
          </a:r>
          <a:r>
            <a:rPr lang="en-US" dirty="0" smtClean="0">
              <a:latin typeface="+mn-lt"/>
            </a:rPr>
            <a:t> </a:t>
          </a:r>
          <a:endParaRPr lang="en-US" dirty="0" smtClean="0">
            <a:solidFill>
              <a:srgbClr val="FF0000"/>
            </a:solidFill>
            <a:latin typeface="+mn-lt"/>
          </a:endParaRPr>
        </a:p>
      </dgm:t>
    </dgm:pt>
    <dgm:pt modelId="{C6543CCB-C75E-43D1-A564-2303E98CA939}" type="parTrans" cxnId="{1F82DC7A-8351-4AA6-8C25-E64C9C6FC148}">
      <dgm:prSet/>
      <dgm:spPr/>
      <dgm:t>
        <a:bodyPr/>
        <a:lstStyle/>
        <a:p>
          <a:endParaRPr lang="en-US"/>
        </a:p>
      </dgm:t>
    </dgm:pt>
    <dgm:pt modelId="{DF4C04AF-783B-423D-9B79-68ED989D5D19}" type="sibTrans" cxnId="{1F82DC7A-8351-4AA6-8C25-E64C9C6FC148}">
      <dgm:prSet/>
      <dgm:spPr/>
      <dgm:t>
        <a:bodyPr/>
        <a:lstStyle/>
        <a:p>
          <a:endParaRPr lang="en-US"/>
        </a:p>
      </dgm:t>
    </dgm:pt>
    <dgm:pt modelId="{76B9FF4D-8BA8-418C-BEEF-D2EC93C1BB04}">
      <dgm:prSet/>
      <dgm:spPr/>
      <dgm:t>
        <a:bodyPr/>
        <a:lstStyle/>
        <a:p>
          <a:pPr marL="169863" indent="-169863"/>
          <a:r>
            <a:rPr lang="en-US" dirty="0" smtClean="0">
              <a:latin typeface="+mn-lt"/>
              <a:cs typeface="Times New Roman" panose="02020603050405020304" pitchFamily="18" charset="0"/>
            </a:rPr>
            <a:t>Helps clients improve borrower risk profile increase savings, reduce debts, and increase disposable income.</a:t>
          </a:r>
          <a:endParaRPr lang="en-US" dirty="0" smtClean="0">
            <a:latin typeface="+mn-lt"/>
          </a:endParaRPr>
        </a:p>
      </dgm:t>
    </dgm:pt>
    <dgm:pt modelId="{D824A0F0-4FED-41F0-A6E7-2B7A87E7C0AF}" type="parTrans" cxnId="{6614EB74-49BB-4949-8D5B-D4BA81CCD4DB}">
      <dgm:prSet/>
      <dgm:spPr/>
      <dgm:t>
        <a:bodyPr/>
        <a:lstStyle/>
        <a:p>
          <a:endParaRPr lang="en-US"/>
        </a:p>
      </dgm:t>
    </dgm:pt>
    <dgm:pt modelId="{B613DB84-3E71-49F5-A277-ACDEACC76708}" type="sibTrans" cxnId="{6614EB74-49BB-4949-8D5B-D4BA81CCD4DB}">
      <dgm:prSet/>
      <dgm:spPr/>
      <dgm:t>
        <a:bodyPr/>
        <a:lstStyle/>
        <a:p>
          <a:endParaRPr lang="en-US"/>
        </a:p>
      </dgm:t>
    </dgm:pt>
    <dgm:pt modelId="{1C39C5B9-63A3-49B0-9F71-0A054A4449F5}">
      <dgm:prSet/>
      <dgm:spPr/>
      <dgm:t>
        <a:bodyPr/>
        <a:lstStyle/>
        <a:p>
          <a:pPr marL="169863" indent="-169863"/>
          <a:r>
            <a:rPr lang="en-US" dirty="0" smtClean="0">
              <a:latin typeface="+mn-lt"/>
            </a:rPr>
            <a:t>Assists client with delinquent payments to work with lenders. </a:t>
          </a:r>
        </a:p>
      </dgm:t>
    </dgm:pt>
    <dgm:pt modelId="{B4CF9947-80D5-4570-B6E0-E95A9EEE21AD}" type="parTrans" cxnId="{89136EE9-CEBA-4838-8E24-2D68D9C81DF9}">
      <dgm:prSet/>
      <dgm:spPr/>
      <dgm:t>
        <a:bodyPr/>
        <a:lstStyle/>
        <a:p>
          <a:endParaRPr lang="en-US"/>
        </a:p>
      </dgm:t>
    </dgm:pt>
    <dgm:pt modelId="{7AEBE6D3-8C45-4341-8CA5-F707BB4AE903}" type="sibTrans" cxnId="{89136EE9-CEBA-4838-8E24-2D68D9C81DF9}">
      <dgm:prSet/>
      <dgm:spPr/>
      <dgm:t>
        <a:bodyPr/>
        <a:lstStyle/>
        <a:p>
          <a:endParaRPr lang="en-US"/>
        </a:p>
      </dgm:t>
    </dgm:pt>
    <dgm:pt modelId="{3F242B61-81E0-4DB9-A777-5C0F18F6B8A6}">
      <dgm:prSet phldrT="[Text]"/>
      <dgm:spPr/>
      <dgm:t>
        <a:bodyPr/>
        <a:lstStyle/>
        <a:p>
          <a:r>
            <a:rPr lang="en-US" b="1" dirty="0" smtClean="0">
              <a:latin typeface="+mn-lt"/>
              <a:cs typeface="Times New Roman" panose="02020603050405020304" pitchFamily="18" charset="0"/>
            </a:rPr>
            <a:t>Industry Benefits</a:t>
          </a:r>
          <a:endParaRPr lang="en-US" b="1" dirty="0">
            <a:latin typeface="+mn-lt"/>
            <a:cs typeface="Times New Roman" panose="02020603050405020304" pitchFamily="18" charset="0"/>
          </a:endParaRPr>
        </a:p>
      </dgm:t>
    </dgm:pt>
    <dgm:pt modelId="{49A27E51-EC75-4CC1-9A36-3F05168324EE}" type="parTrans" cxnId="{A5D36A7C-B6E0-4435-A837-20E1BD798AB7}">
      <dgm:prSet/>
      <dgm:spPr/>
      <dgm:t>
        <a:bodyPr/>
        <a:lstStyle/>
        <a:p>
          <a:endParaRPr lang="en-US"/>
        </a:p>
      </dgm:t>
    </dgm:pt>
    <dgm:pt modelId="{7151F17F-463C-4C05-ACA3-329415B4858E}" type="sibTrans" cxnId="{A5D36A7C-B6E0-4435-A837-20E1BD798AB7}">
      <dgm:prSet/>
      <dgm:spPr/>
      <dgm:t>
        <a:bodyPr/>
        <a:lstStyle/>
        <a:p>
          <a:endParaRPr lang="en-US"/>
        </a:p>
      </dgm:t>
    </dgm:pt>
    <dgm:pt modelId="{A5373A27-558E-4611-BD02-32215782BE29}">
      <dgm:prSet phldrT="[Text]"/>
      <dgm:spPr/>
      <dgm:t>
        <a:bodyPr/>
        <a:lstStyle/>
        <a:p>
          <a:pPr marL="225425" indent="-225425"/>
          <a:r>
            <a:rPr lang="en-US" dirty="0" smtClean="0">
              <a:latin typeface="+mn-lt"/>
              <a:cs typeface="Times New Roman" panose="02020603050405020304" pitchFamily="18" charset="0"/>
            </a:rPr>
            <a:t>Diverts inappropriate applicants from homeownership by helping them assess readiness and responsibilities.</a:t>
          </a:r>
          <a:endParaRPr lang="en-US" dirty="0">
            <a:latin typeface="+mn-lt"/>
            <a:cs typeface="Times New Roman" panose="02020603050405020304" pitchFamily="18" charset="0"/>
          </a:endParaRPr>
        </a:p>
      </dgm:t>
    </dgm:pt>
    <dgm:pt modelId="{8CC8F43D-C963-485D-90D8-182881F47B60}" type="parTrans" cxnId="{30803AF7-920D-44A3-92A4-AC8C5F8AA802}">
      <dgm:prSet/>
      <dgm:spPr/>
      <dgm:t>
        <a:bodyPr/>
        <a:lstStyle/>
        <a:p>
          <a:endParaRPr lang="en-US"/>
        </a:p>
      </dgm:t>
    </dgm:pt>
    <dgm:pt modelId="{11BA359F-8639-4765-91F3-FD6102665EA0}" type="sibTrans" cxnId="{30803AF7-920D-44A3-92A4-AC8C5F8AA802}">
      <dgm:prSet/>
      <dgm:spPr/>
      <dgm:t>
        <a:bodyPr/>
        <a:lstStyle/>
        <a:p>
          <a:endParaRPr lang="en-US"/>
        </a:p>
      </dgm:t>
    </dgm:pt>
    <dgm:pt modelId="{2C496024-F892-4A2C-B542-AA2AB1D3FE22}">
      <dgm:prSet/>
      <dgm:spPr/>
      <dgm:t>
        <a:bodyPr/>
        <a:lstStyle/>
        <a:p>
          <a:pPr marL="225425" indent="-225425"/>
          <a:r>
            <a:rPr lang="en-US" dirty="0" smtClean="0">
              <a:latin typeface="+mn-lt"/>
              <a:cs typeface="Times New Roman" panose="02020603050405020304" pitchFamily="18" charset="0"/>
            </a:rPr>
            <a:t>Identifies “ready” applicants who may not be reached by traditional marketing efforts</a:t>
          </a:r>
          <a:endParaRPr lang="en-US" dirty="0">
            <a:latin typeface="+mn-lt"/>
            <a:cs typeface="Times New Roman" panose="02020603050405020304" pitchFamily="18" charset="0"/>
          </a:endParaRPr>
        </a:p>
      </dgm:t>
    </dgm:pt>
    <dgm:pt modelId="{3C50B943-CBF1-4E85-A152-F8D02CD2329B}" type="parTrans" cxnId="{E4F6715F-12E1-46FD-8573-6B96F3AB1E6A}">
      <dgm:prSet/>
      <dgm:spPr/>
      <dgm:t>
        <a:bodyPr/>
        <a:lstStyle/>
        <a:p>
          <a:endParaRPr lang="en-US"/>
        </a:p>
      </dgm:t>
    </dgm:pt>
    <dgm:pt modelId="{1348A81A-8CF5-42F6-9B5D-D43875588EB7}" type="sibTrans" cxnId="{E4F6715F-12E1-46FD-8573-6B96F3AB1E6A}">
      <dgm:prSet/>
      <dgm:spPr/>
      <dgm:t>
        <a:bodyPr/>
        <a:lstStyle/>
        <a:p>
          <a:endParaRPr lang="en-US"/>
        </a:p>
      </dgm:t>
    </dgm:pt>
    <dgm:pt modelId="{5B64E61B-E2CE-4544-8EB5-7518C032F5F2}">
      <dgm:prSet/>
      <dgm:spPr/>
      <dgm:t>
        <a:bodyPr/>
        <a:lstStyle/>
        <a:p>
          <a:pPr marL="225425" indent="-225425"/>
          <a:r>
            <a:rPr lang="en-US" dirty="0" smtClean="0">
              <a:latin typeface="+mn-lt"/>
              <a:cs typeface="Times New Roman" panose="02020603050405020304" pitchFamily="18" charset="0"/>
            </a:rPr>
            <a:t>Increases consumer confidence in traditional banking.</a:t>
          </a:r>
          <a:endParaRPr lang="en-US" dirty="0">
            <a:latin typeface="+mn-lt"/>
            <a:cs typeface="Times New Roman" panose="02020603050405020304" pitchFamily="18" charset="0"/>
          </a:endParaRPr>
        </a:p>
      </dgm:t>
    </dgm:pt>
    <dgm:pt modelId="{5D776F3B-DF7E-41D0-B98A-379A0F5DCAFA}" type="parTrans" cxnId="{325F9721-D18B-4E30-9184-54965CA1643A}">
      <dgm:prSet/>
      <dgm:spPr/>
      <dgm:t>
        <a:bodyPr/>
        <a:lstStyle/>
        <a:p>
          <a:endParaRPr lang="en-US"/>
        </a:p>
      </dgm:t>
    </dgm:pt>
    <dgm:pt modelId="{5653C408-A42F-4EDF-95C2-F5937FD6E87F}" type="sibTrans" cxnId="{325F9721-D18B-4E30-9184-54965CA1643A}">
      <dgm:prSet/>
      <dgm:spPr/>
      <dgm:t>
        <a:bodyPr/>
        <a:lstStyle/>
        <a:p>
          <a:endParaRPr lang="en-US"/>
        </a:p>
      </dgm:t>
    </dgm:pt>
    <dgm:pt modelId="{A2A8DB87-4A54-452B-9672-25B2E24B08DC}">
      <dgm:prSet/>
      <dgm:spPr/>
      <dgm:t>
        <a:bodyPr/>
        <a:lstStyle/>
        <a:p>
          <a:pPr marL="225425" indent="-225425"/>
          <a:r>
            <a:rPr lang="en-US" dirty="0" smtClean="0">
              <a:latin typeface="+mn-lt"/>
              <a:cs typeface="Times New Roman" panose="02020603050405020304" pitchFamily="18" charset="0"/>
            </a:rPr>
            <a:t>Provides a second look program for applicants who are denied loans</a:t>
          </a:r>
          <a:endParaRPr lang="en-US" dirty="0">
            <a:latin typeface="+mn-lt"/>
            <a:cs typeface="Times New Roman" panose="02020603050405020304" pitchFamily="18" charset="0"/>
          </a:endParaRPr>
        </a:p>
      </dgm:t>
    </dgm:pt>
    <dgm:pt modelId="{345387E6-03E2-4805-8AA4-9A232F484E99}" type="parTrans" cxnId="{0E169935-FB3A-47ED-A7B7-FA48A5D090FF}">
      <dgm:prSet/>
      <dgm:spPr/>
      <dgm:t>
        <a:bodyPr/>
        <a:lstStyle/>
        <a:p>
          <a:endParaRPr lang="en-US"/>
        </a:p>
      </dgm:t>
    </dgm:pt>
    <dgm:pt modelId="{EA992043-A11D-44CD-922E-0411E0B23635}" type="sibTrans" cxnId="{0E169935-FB3A-47ED-A7B7-FA48A5D090FF}">
      <dgm:prSet/>
      <dgm:spPr/>
      <dgm:t>
        <a:bodyPr/>
        <a:lstStyle/>
        <a:p>
          <a:endParaRPr lang="en-US"/>
        </a:p>
      </dgm:t>
    </dgm:pt>
    <dgm:pt modelId="{CF230B06-5A80-4BAE-8A1D-15B9F3FB029A}">
      <dgm:prSet/>
      <dgm:spPr/>
      <dgm:t>
        <a:bodyPr/>
        <a:lstStyle/>
        <a:p>
          <a:pPr marL="225425" indent="-225425"/>
          <a:r>
            <a:rPr lang="en-US" dirty="0" smtClean="0">
              <a:latin typeface="+mn-lt"/>
              <a:cs typeface="Times New Roman" panose="02020603050405020304" pitchFamily="18" charset="0"/>
            </a:rPr>
            <a:t>Confirms adequacy of fair housing and fair lending protocols.</a:t>
          </a:r>
          <a:endParaRPr lang="en-US" dirty="0">
            <a:latin typeface="+mn-lt"/>
            <a:cs typeface="Times New Roman" panose="02020603050405020304" pitchFamily="18" charset="0"/>
          </a:endParaRPr>
        </a:p>
      </dgm:t>
    </dgm:pt>
    <dgm:pt modelId="{BF4EE80B-3799-4A06-B268-3BA119D7FE75}" type="parTrans" cxnId="{B2746325-1CBE-4342-9D01-C92775C735FB}">
      <dgm:prSet/>
      <dgm:spPr/>
      <dgm:t>
        <a:bodyPr/>
        <a:lstStyle/>
        <a:p>
          <a:endParaRPr lang="en-US"/>
        </a:p>
      </dgm:t>
    </dgm:pt>
    <dgm:pt modelId="{F930B528-B04D-427F-9182-D49C28BB5BFA}" type="sibTrans" cxnId="{B2746325-1CBE-4342-9D01-C92775C735FB}">
      <dgm:prSet/>
      <dgm:spPr/>
      <dgm:t>
        <a:bodyPr/>
        <a:lstStyle/>
        <a:p>
          <a:endParaRPr lang="en-US"/>
        </a:p>
      </dgm:t>
    </dgm:pt>
    <dgm:pt modelId="{FCEA1E01-DFCE-4EBA-9CCB-F50CFD6FDA20}">
      <dgm:prSet/>
      <dgm:spPr/>
      <dgm:t>
        <a:bodyPr/>
        <a:lstStyle/>
        <a:p>
          <a:pPr marL="225425" indent="-225425"/>
          <a:r>
            <a:rPr lang="en-US" dirty="0" smtClean="0">
              <a:latin typeface="+mn-lt"/>
              <a:cs typeface="Times New Roman" panose="02020603050405020304" pitchFamily="18" charset="0"/>
            </a:rPr>
            <a:t>Provides market intelligence on potential borrowers and renters and insight on why “seemingly qualified” persons are self-selecting out. </a:t>
          </a:r>
          <a:endParaRPr lang="en-US" dirty="0">
            <a:latin typeface="+mn-lt"/>
            <a:cs typeface="Times New Roman" panose="02020603050405020304" pitchFamily="18" charset="0"/>
          </a:endParaRPr>
        </a:p>
      </dgm:t>
    </dgm:pt>
    <dgm:pt modelId="{A9D78569-9D87-451C-B5EB-F0E294B96FFA}" type="parTrans" cxnId="{BB2661EC-BE8F-41B0-A4A1-3977E097A388}">
      <dgm:prSet/>
      <dgm:spPr/>
      <dgm:t>
        <a:bodyPr/>
        <a:lstStyle/>
        <a:p>
          <a:endParaRPr lang="en-US"/>
        </a:p>
      </dgm:t>
    </dgm:pt>
    <dgm:pt modelId="{5E11DD35-211C-4E2A-8A53-7440FD0FC6AB}" type="sibTrans" cxnId="{BB2661EC-BE8F-41B0-A4A1-3977E097A388}">
      <dgm:prSet/>
      <dgm:spPr/>
      <dgm:t>
        <a:bodyPr/>
        <a:lstStyle/>
        <a:p>
          <a:endParaRPr lang="en-US"/>
        </a:p>
      </dgm:t>
    </dgm:pt>
    <dgm:pt modelId="{36ED5983-AE93-4B51-9C39-2BDEE5D322C7}" type="pres">
      <dgm:prSet presAssocID="{476BA186-41AE-4806-90CE-CAF583E340A4}" presName="Name0" presStyleCnt="0">
        <dgm:presLayoutVars>
          <dgm:dir/>
          <dgm:animLvl val="lvl"/>
          <dgm:resizeHandles val="exact"/>
        </dgm:presLayoutVars>
      </dgm:prSet>
      <dgm:spPr/>
      <dgm:t>
        <a:bodyPr/>
        <a:lstStyle/>
        <a:p>
          <a:endParaRPr lang="en-US"/>
        </a:p>
      </dgm:t>
    </dgm:pt>
    <dgm:pt modelId="{9817F6E7-C961-44A6-A08B-11F5C4567356}" type="pres">
      <dgm:prSet presAssocID="{6CB718B1-24BA-4C81-AAFA-418BDA203C36}" presName="composite" presStyleCnt="0"/>
      <dgm:spPr/>
    </dgm:pt>
    <dgm:pt modelId="{AEC019B2-C4E2-4064-A93B-91252FC2B2E3}" type="pres">
      <dgm:prSet presAssocID="{6CB718B1-24BA-4C81-AAFA-418BDA203C36}" presName="parTx" presStyleLbl="alignNode1" presStyleIdx="0" presStyleCnt="2" custLinFactNeighborY="71544">
        <dgm:presLayoutVars>
          <dgm:chMax val="0"/>
          <dgm:chPref val="0"/>
          <dgm:bulletEnabled val="1"/>
        </dgm:presLayoutVars>
      </dgm:prSet>
      <dgm:spPr/>
      <dgm:t>
        <a:bodyPr/>
        <a:lstStyle/>
        <a:p>
          <a:endParaRPr lang="en-US"/>
        </a:p>
      </dgm:t>
    </dgm:pt>
    <dgm:pt modelId="{821F4A4D-7F0D-4E02-B68A-61331738D1AA}" type="pres">
      <dgm:prSet presAssocID="{6CB718B1-24BA-4C81-AAFA-418BDA203C36}" presName="desTx" presStyleLbl="alignAccFollowNode1" presStyleIdx="0" presStyleCnt="2" custLinFactNeighborY="8664">
        <dgm:presLayoutVars>
          <dgm:bulletEnabled val="1"/>
        </dgm:presLayoutVars>
      </dgm:prSet>
      <dgm:spPr/>
      <dgm:t>
        <a:bodyPr/>
        <a:lstStyle/>
        <a:p>
          <a:endParaRPr lang="en-US"/>
        </a:p>
      </dgm:t>
    </dgm:pt>
    <dgm:pt modelId="{483B869B-9E2E-426F-A9DC-4A7D7B51B3BB}" type="pres">
      <dgm:prSet presAssocID="{5BE2F9E5-F0C3-4742-9B73-0B85EA5415C9}" presName="space" presStyleCnt="0"/>
      <dgm:spPr/>
    </dgm:pt>
    <dgm:pt modelId="{C77753D7-D5FC-47BF-9D10-B8BFB4493356}" type="pres">
      <dgm:prSet presAssocID="{3F242B61-81E0-4DB9-A777-5C0F18F6B8A6}" presName="composite" presStyleCnt="0"/>
      <dgm:spPr/>
    </dgm:pt>
    <dgm:pt modelId="{4FDBFC23-29A0-4925-8E9C-FDA3F3E1DA2E}" type="pres">
      <dgm:prSet presAssocID="{3F242B61-81E0-4DB9-A777-5C0F18F6B8A6}" presName="parTx" presStyleLbl="alignNode1" presStyleIdx="1" presStyleCnt="2" custLinFactNeighborY="71544">
        <dgm:presLayoutVars>
          <dgm:chMax val="0"/>
          <dgm:chPref val="0"/>
          <dgm:bulletEnabled val="1"/>
        </dgm:presLayoutVars>
      </dgm:prSet>
      <dgm:spPr/>
      <dgm:t>
        <a:bodyPr/>
        <a:lstStyle/>
        <a:p>
          <a:endParaRPr lang="en-US"/>
        </a:p>
      </dgm:t>
    </dgm:pt>
    <dgm:pt modelId="{50A22F92-0406-4FD3-862A-A33554540BE3}" type="pres">
      <dgm:prSet presAssocID="{3F242B61-81E0-4DB9-A777-5C0F18F6B8A6}" presName="desTx" presStyleLbl="alignAccFollowNode1" presStyleIdx="1" presStyleCnt="2" custLinFactNeighborY="8664">
        <dgm:presLayoutVars>
          <dgm:bulletEnabled val="1"/>
        </dgm:presLayoutVars>
      </dgm:prSet>
      <dgm:spPr/>
      <dgm:t>
        <a:bodyPr/>
        <a:lstStyle/>
        <a:p>
          <a:endParaRPr lang="en-US"/>
        </a:p>
      </dgm:t>
    </dgm:pt>
  </dgm:ptLst>
  <dgm:cxnLst>
    <dgm:cxn modelId="{FFF9D589-035D-4FC0-85F5-6173F5692943}" type="presOf" srcId="{53B2D50E-6D5A-4090-9264-946413648175}" destId="{821F4A4D-7F0D-4E02-B68A-61331738D1AA}" srcOrd="0" destOrd="1" presId="urn:microsoft.com/office/officeart/2005/8/layout/hList1"/>
    <dgm:cxn modelId="{DF9EA265-6975-45DC-927A-D6FE74EE8579}" srcId="{6CB718B1-24BA-4C81-AAFA-418BDA203C36}" destId="{1FF07329-B285-45D2-9BA5-17640BF4A91F}" srcOrd="3" destOrd="0" parTransId="{B7EE7D52-6934-4353-903E-CC6F6614CA66}" sibTransId="{77269B6F-6E15-41C8-9661-60C34511667F}"/>
    <dgm:cxn modelId="{30803AF7-920D-44A3-92A4-AC8C5F8AA802}" srcId="{3F242B61-81E0-4DB9-A777-5C0F18F6B8A6}" destId="{A5373A27-558E-4611-BD02-32215782BE29}" srcOrd="0" destOrd="0" parTransId="{8CC8F43D-C963-485D-90D8-182881F47B60}" sibTransId="{11BA359F-8639-4765-91F3-FD6102665EA0}"/>
    <dgm:cxn modelId="{2F231570-B752-4F18-B399-38255020BE3F}" srcId="{6CB718B1-24BA-4C81-AAFA-418BDA203C36}" destId="{ACC7B58B-743A-41FE-A7C0-65C5DF1F0E31}" srcOrd="0" destOrd="0" parTransId="{6482BA73-A822-49C1-8A2C-A466A411F9E3}" sibTransId="{78AC7CAE-34A2-45A1-AC6E-6873A5F1E3BB}"/>
    <dgm:cxn modelId="{5F7FA2F0-BEB5-458A-AA38-81DF25D7F2D0}" type="presOf" srcId="{2C496024-F892-4A2C-B542-AA2AB1D3FE22}" destId="{50A22F92-0406-4FD3-862A-A33554540BE3}" srcOrd="0" destOrd="1" presId="urn:microsoft.com/office/officeart/2005/8/layout/hList1"/>
    <dgm:cxn modelId="{A606701F-863B-49F9-AAC4-BAF92473527E}" type="presOf" srcId="{A5373A27-558E-4611-BD02-32215782BE29}" destId="{50A22F92-0406-4FD3-862A-A33554540BE3}" srcOrd="0" destOrd="0" presId="urn:microsoft.com/office/officeart/2005/8/layout/hList1"/>
    <dgm:cxn modelId="{0D3F27F0-52F4-43D6-BD72-8EA38EC4C9B8}" type="presOf" srcId="{CF230B06-5A80-4BAE-8A1D-15B9F3FB029A}" destId="{50A22F92-0406-4FD3-862A-A33554540BE3}" srcOrd="0" destOrd="4" presId="urn:microsoft.com/office/officeart/2005/8/layout/hList1"/>
    <dgm:cxn modelId="{887CFCF6-12BC-46E4-9700-53819045382B}" type="presOf" srcId="{1C39C5B9-63A3-49B0-9F71-0A054A4449F5}" destId="{821F4A4D-7F0D-4E02-B68A-61331738D1AA}" srcOrd="0" destOrd="6" presId="urn:microsoft.com/office/officeart/2005/8/layout/hList1"/>
    <dgm:cxn modelId="{C10E8787-B01B-44B0-AB4E-EEC9BD2677F5}" type="presOf" srcId="{3F242B61-81E0-4DB9-A777-5C0F18F6B8A6}" destId="{4FDBFC23-29A0-4925-8E9C-FDA3F3E1DA2E}" srcOrd="0" destOrd="0" presId="urn:microsoft.com/office/officeart/2005/8/layout/hList1"/>
    <dgm:cxn modelId="{325F9721-D18B-4E30-9184-54965CA1643A}" srcId="{3F242B61-81E0-4DB9-A777-5C0F18F6B8A6}" destId="{5B64E61B-E2CE-4544-8EB5-7518C032F5F2}" srcOrd="2" destOrd="0" parTransId="{5D776F3B-DF7E-41D0-B98A-379A0F5DCAFA}" sibTransId="{5653C408-A42F-4EDF-95C2-F5937FD6E87F}"/>
    <dgm:cxn modelId="{D739320E-A614-4A5B-81B7-2EFBE39BD532}" srcId="{6CB718B1-24BA-4C81-AAFA-418BDA203C36}" destId="{53B2D50E-6D5A-4090-9264-946413648175}" srcOrd="1" destOrd="0" parTransId="{EEFFC6F0-0570-4808-B8D0-D02638C8D4DB}" sibTransId="{ED9DB58D-58B3-4945-B52D-BF9D7F594CAF}"/>
    <dgm:cxn modelId="{8E56BF46-7A81-4B9D-A49C-26F3ED28D8BD}" type="presOf" srcId="{ACC7B58B-743A-41FE-A7C0-65C5DF1F0E31}" destId="{821F4A4D-7F0D-4E02-B68A-61331738D1AA}" srcOrd="0" destOrd="0" presId="urn:microsoft.com/office/officeart/2005/8/layout/hList1"/>
    <dgm:cxn modelId="{E4F6715F-12E1-46FD-8573-6B96F3AB1E6A}" srcId="{3F242B61-81E0-4DB9-A777-5C0F18F6B8A6}" destId="{2C496024-F892-4A2C-B542-AA2AB1D3FE22}" srcOrd="1" destOrd="0" parTransId="{3C50B943-CBF1-4E85-A152-F8D02CD2329B}" sibTransId="{1348A81A-8CF5-42F6-9B5D-D43875588EB7}"/>
    <dgm:cxn modelId="{EF42AF51-47E5-4C0D-B311-379AC38076F1}" srcId="{476BA186-41AE-4806-90CE-CAF583E340A4}" destId="{6CB718B1-24BA-4C81-AAFA-418BDA203C36}" srcOrd="0" destOrd="0" parTransId="{B5EBE602-2844-48AC-B01A-A796CBA6571F}" sibTransId="{5BE2F9E5-F0C3-4742-9B73-0B85EA5415C9}"/>
    <dgm:cxn modelId="{3ED8182B-3701-45CB-8C78-FA703308B991}" type="presOf" srcId="{8D485BD1-645B-42C3-86A3-AD76D3D7031E}" destId="{821F4A4D-7F0D-4E02-B68A-61331738D1AA}" srcOrd="0" destOrd="4" presId="urn:microsoft.com/office/officeart/2005/8/layout/hList1"/>
    <dgm:cxn modelId="{F8E690FD-9ADF-4DEE-90F5-B26FAA3F9FAF}" type="presOf" srcId="{76B9FF4D-8BA8-418C-BEEF-D2EC93C1BB04}" destId="{821F4A4D-7F0D-4E02-B68A-61331738D1AA}" srcOrd="0" destOrd="5" presId="urn:microsoft.com/office/officeart/2005/8/layout/hList1"/>
    <dgm:cxn modelId="{891490A4-8166-4BFB-BF52-FDEA6BF22632}" type="presOf" srcId="{476BA186-41AE-4806-90CE-CAF583E340A4}" destId="{36ED5983-AE93-4B51-9C39-2BDEE5D322C7}" srcOrd="0" destOrd="0" presId="urn:microsoft.com/office/officeart/2005/8/layout/hList1"/>
    <dgm:cxn modelId="{57194497-9623-4A37-A066-30CDD7ACE365}" type="presOf" srcId="{A2A8DB87-4A54-452B-9672-25B2E24B08DC}" destId="{50A22F92-0406-4FD3-862A-A33554540BE3}" srcOrd="0" destOrd="3" presId="urn:microsoft.com/office/officeart/2005/8/layout/hList1"/>
    <dgm:cxn modelId="{0E169935-FB3A-47ED-A7B7-FA48A5D090FF}" srcId="{3F242B61-81E0-4DB9-A777-5C0F18F6B8A6}" destId="{A2A8DB87-4A54-452B-9672-25B2E24B08DC}" srcOrd="3" destOrd="0" parTransId="{345387E6-03E2-4805-8AA4-9A232F484E99}" sibTransId="{EA992043-A11D-44CD-922E-0411E0B23635}"/>
    <dgm:cxn modelId="{89136EE9-CEBA-4838-8E24-2D68D9C81DF9}" srcId="{6CB718B1-24BA-4C81-AAFA-418BDA203C36}" destId="{1C39C5B9-63A3-49B0-9F71-0A054A4449F5}" srcOrd="6" destOrd="0" parTransId="{B4CF9947-80D5-4570-B6E0-E95A9EEE21AD}" sibTransId="{7AEBE6D3-8C45-4341-8CA5-F707BB4AE903}"/>
    <dgm:cxn modelId="{6D97DA54-11C4-46AB-8009-C87914C94FD5}" type="presOf" srcId="{5B64E61B-E2CE-4544-8EB5-7518C032F5F2}" destId="{50A22F92-0406-4FD3-862A-A33554540BE3}" srcOrd="0" destOrd="2" presId="urn:microsoft.com/office/officeart/2005/8/layout/hList1"/>
    <dgm:cxn modelId="{E590D1C3-F99D-4F29-9FD3-3A8A912822B7}" srcId="{6CB718B1-24BA-4C81-AAFA-418BDA203C36}" destId="{82A62E9E-F2DC-44BC-93ED-9FFDCA2A788B}" srcOrd="2" destOrd="0" parTransId="{9FD29284-9455-4356-AE7B-0209150D341C}" sibTransId="{4E4421A8-BA2A-4F2E-BA98-D61203B370B1}"/>
    <dgm:cxn modelId="{6614EB74-49BB-4949-8D5B-D4BA81CCD4DB}" srcId="{6CB718B1-24BA-4C81-AAFA-418BDA203C36}" destId="{76B9FF4D-8BA8-418C-BEEF-D2EC93C1BB04}" srcOrd="5" destOrd="0" parTransId="{D824A0F0-4FED-41F0-A6E7-2B7A87E7C0AF}" sibTransId="{B613DB84-3E71-49F5-A277-ACDEACC76708}"/>
    <dgm:cxn modelId="{812CC4A0-12F9-41B4-AD80-B5956DE51B88}" type="presOf" srcId="{1FF07329-B285-45D2-9BA5-17640BF4A91F}" destId="{821F4A4D-7F0D-4E02-B68A-61331738D1AA}" srcOrd="0" destOrd="3" presId="urn:microsoft.com/office/officeart/2005/8/layout/hList1"/>
    <dgm:cxn modelId="{BB2661EC-BE8F-41B0-A4A1-3977E097A388}" srcId="{3F242B61-81E0-4DB9-A777-5C0F18F6B8A6}" destId="{FCEA1E01-DFCE-4EBA-9CCB-F50CFD6FDA20}" srcOrd="5" destOrd="0" parTransId="{A9D78569-9D87-451C-B5EB-F0E294B96FFA}" sibTransId="{5E11DD35-211C-4E2A-8A53-7440FD0FC6AB}"/>
    <dgm:cxn modelId="{8215D9DD-57D2-4500-9347-8A933F73B98D}" type="presOf" srcId="{6CB718B1-24BA-4C81-AAFA-418BDA203C36}" destId="{AEC019B2-C4E2-4064-A93B-91252FC2B2E3}" srcOrd="0" destOrd="0" presId="urn:microsoft.com/office/officeart/2005/8/layout/hList1"/>
    <dgm:cxn modelId="{7572D986-B58D-4C52-B523-0A4A9B02E8EB}" type="presOf" srcId="{82A62E9E-F2DC-44BC-93ED-9FFDCA2A788B}" destId="{821F4A4D-7F0D-4E02-B68A-61331738D1AA}" srcOrd="0" destOrd="2" presId="urn:microsoft.com/office/officeart/2005/8/layout/hList1"/>
    <dgm:cxn modelId="{A5D36A7C-B6E0-4435-A837-20E1BD798AB7}" srcId="{476BA186-41AE-4806-90CE-CAF583E340A4}" destId="{3F242B61-81E0-4DB9-A777-5C0F18F6B8A6}" srcOrd="1" destOrd="0" parTransId="{49A27E51-EC75-4CC1-9A36-3F05168324EE}" sibTransId="{7151F17F-463C-4C05-ACA3-329415B4858E}"/>
    <dgm:cxn modelId="{1F82DC7A-8351-4AA6-8C25-E64C9C6FC148}" srcId="{6CB718B1-24BA-4C81-AAFA-418BDA203C36}" destId="{8D485BD1-645B-42C3-86A3-AD76D3D7031E}" srcOrd="4" destOrd="0" parTransId="{C6543CCB-C75E-43D1-A564-2303E98CA939}" sibTransId="{DF4C04AF-783B-423D-9B79-68ED989D5D19}"/>
    <dgm:cxn modelId="{B2746325-1CBE-4342-9D01-C92775C735FB}" srcId="{3F242B61-81E0-4DB9-A777-5C0F18F6B8A6}" destId="{CF230B06-5A80-4BAE-8A1D-15B9F3FB029A}" srcOrd="4" destOrd="0" parTransId="{BF4EE80B-3799-4A06-B268-3BA119D7FE75}" sibTransId="{F930B528-B04D-427F-9182-D49C28BB5BFA}"/>
    <dgm:cxn modelId="{0E5EED24-5147-4E68-8B3F-27128674E703}" type="presOf" srcId="{FCEA1E01-DFCE-4EBA-9CCB-F50CFD6FDA20}" destId="{50A22F92-0406-4FD3-862A-A33554540BE3}" srcOrd="0" destOrd="5" presId="urn:microsoft.com/office/officeart/2005/8/layout/hList1"/>
    <dgm:cxn modelId="{A3014DF0-1302-4919-87AC-3895D99A7398}" type="presParOf" srcId="{36ED5983-AE93-4B51-9C39-2BDEE5D322C7}" destId="{9817F6E7-C961-44A6-A08B-11F5C4567356}" srcOrd="0" destOrd="0" presId="urn:microsoft.com/office/officeart/2005/8/layout/hList1"/>
    <dgm:cxn modelId="{FFFE75A1-7D71-4D9E-8085-955655D6EDA9}" type="presParOf" srcId="{9817F6E7-C961-44A6-A08B-11F5C4567356}" destId="{AEC019B2-C4E2-4064-A93B-91252FC2B2E3}" srcOrd="0" destOrd="0" presId="urn:microsoft.com/office/officeart/2005/8/layout/hList1"/>
    <dgm:cxn modelId="{DE2242AC-C64E-4EF5-8F07-052B95EC7D94}" type="presParOf" srcId="{9817F6E7-C961-44A6-A08B-11F5C4567356}" destId="{821F4A4D-7F0D-4E02-B68A-61331738D1AA}" srcOrd="1" destOrd="0" presId="urn:microsoft.com/office/officeart/2005/8/layout/hList1"/>
    <dgm:cxn modelId="{221BD826-2CAF-4B87-AE9D-47A63969A85F}" type="presParOf" srcId="{36ED5983-AE93-4B51-9C39-2BDEE5D322C7}" destId="{483B869B-9E2E-426F-A9DC-4A7D7B51B3BB}" srcOrd="1" destOrd="0" presId="urn:microsoft.com/office/officeart/2005/8/layout/hList1"/>
    <dgm:cxn modelId="{8DC60DCF-98EA-48AC-8F84-8EA485AE0682}" type="presParOf" srcId="{36ED5983-AE93-4B51-9C39-2BDEE5D322C7}" destId="{C77753D7-D5FC-47BF-9D10-B8BFB4493356}" srcOrd="2" destOrd="0" presId="urn:microsoft.com/office/officeart/2005/8/layout/hList1"/>
    <dgm:cxn modelId="{E8CFC0E5-8534-4ABE-9484-86AC43D6F9A0}" type="presParOf" srcId="{C77753D7-D5FC-47BF-9D10-B8BFB4493356}" destId="{4FDBFC23-29A0-4925-8E9C-FDA3F3E1DA2E}" srcOrd="0" destOrd="0" presId="urn:microsoft.com/office/officeart/2005/8/layout/hList1"/>
    <dgm:cxn modelId="{CD56FFA5-D345-47DE-9547-3F125DAF6BDD}" type="presParOf" srcId="{C77753D7-D5FC-47BF-9D10-B8BFB4493356}" destId="{50A22F92-0406-4FD3-862A-A33554540B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F1B23-B7EA-4671-903C-07069028574F}">
      <dsp:nvSpPr>
        <dsp:cNvPr id="0" name=""/>
        <dsp:cNvSpPr/>
      </dsp:nvSpPr>
      <dsp:spPr>
        <a:xfrm>
          <a:off x="2027102" y="408326"/>
          <a:ext cx="1119010" cy="72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Pre-purchase Counseling</a:t>
          </a:r>
          <a:endParaRPr lang="en-US" sz="1200" kern="1200" dirty="0"/>
        </a:p>
      </dsp:txBody>
      <dsp:txXfrm>
        <a:off x="2062609" y="443833"/>
        <a:ext cx="1047996" cy="656343"/>
      </dsp:txXfrm>
    </dsp:sp>
    <dsp:sp modelId="{AF08E843-432A-4F0E-908D-A5663BA31D18}">
      <dsp:nvSpPr>
        <dsp:cNvPr id="0" name=""/>
        <dsp:cNvSpPr/>
      </dsp:nvSpPr>
      <dsp:spPr>
        <a:xfrm>
          <a:off x="509903" y="772005"/>
          <a:ext cx="4153408" cy="4153408"/>
        </a:xfrm>
        <a:custGeom>
          <a:avLst/>
          <a:gdLst/>
          <a:ahLst/>
          <a:cxnLst/>
          <a:rect l="0" t="0" r="0" b="0"/>
          <a:pathLst>
            <a:path>
              <a:moveTo>
                <a:pt x="2643622" y="78879"/>
              </a:moveTo>
              <a:arcTo wR="2076704" hR="2076704" stAng="17150534" swAng="12568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75E0CA-D7E2-4C01-8BF5-E864D4AECC04}">
      <dsp:nvSpPr>
        <dsp:cNvPr id="0" name=""/>
        <dsp:cNvSpPr/>
      </dsp:nvSpPr>
      <dsp:spPr>
        <a:xfrm>
          <a:off x="3650734" y="1190227"/>
          <a:ext cx="1119010" cy="72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latin typeface="+mj-lt"/>
            </a:rPr>
            <a:t>Group Education</a:t>
          </a:r>
          <a:endParaRPr lang="en-US" sz="1200" kern="1200" dirty="0"/>
        </a:p>
      </dsp:txBody>
      <dsp:txXfrm>
        <a:off x="3686241" y="1225734"/>
        <a:ext cx="1047996" cy="656343"/>
      </dsp:txXfrm>
    </dsp:sp>
    <dsp:sp modelId="{21A1F3EC-FA21-473C-B587-0852D6C5249F}">
      <dsp:nvSpPr>
        <dsp:cNvPr id="0" name=""/>
        <dsp:cNvSpPr/>
      </dsp:nvSpPr>
      <dsp:spPr>
        <a:xfrm>
          <a:off x="509903" y="772005"/>
          <a:ext cx="4153408" cy="4153408"/>
        </a:xfrm>
        <a:custGeom>
          <a:avLst/>
          <a:gdLst/>
          <a:ahLst/>
          <a:cxnLst/>
          <a:rect l="0" t="0" r="0" b="0"/>
          <a:pathLst>
            <a:path>
              <a:moveTo>
                <a:pt x="3937660" y="1154997"/>
              </a:moveTo>
              <a:arcTo wR="2076704" hR="2076704" stAng="20019084" swAng="172649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FDD335-AE76-4EAD-BE33-8E5047724349}">
      <dsp:nvSpPr>
        <dsp:cNvPr id="0" name=""/>
        <dsp:cNvSpPr/>
      </dsp:nvSpPr>
      <dsp:spPr>
        <a:xfrm>
          <a:off x="4051739" y="2947141"/>
          <a:ext cx="1119010" cy="72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Post-Purchase </a:t>
          </a:r>
        </a:p>
      </dsp:txBody>
      <dsp:txXfrm>
        <a:off x="4087246" y="2982648"/>
        <a:ext cx="1047996" cy="656343"/>
      </dsp:txXfrm>
    </dsp:sp>
    <dsp:sp modelId="{96EAED38-33D7-4064-951A-ADA5D267B98E}">
      <dsp:nvSpPr>
        <dsp:cNvPr id="0" name=""/>
        <dsp:cNvSpPr/>
      </dsp:nvSpPr>
      <dsp:spPr>
        <a:xfrm>
          <a:off x="509903" y="772005"/>
          <a:ext cx="4153408" cy="4153408"/>
        </a:xfrm>
        <a:custGeom>
          <a:avLst/>
          <a:gdLst/>
          <a:ahLst/>
          <a:cxnLst/>
          <a:rect l="0" t="0" r="0" b="0"/>
          <a:pathLst>
            <a:path>
              <a:moveTo>
                <a:pt x="3978840" y="2910119"/>
              </a:moveTo>
              <a:arcTo wR="2076704" hR="2076704" stAng="1419629" swAng="13589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4CD4B-4A43-4065-BFA8-4EFCBE45A5FE}">
      <dsp:nvSpPr>
        <dsp:cNvPr id="0" name=""/>
        <dsp:cNvSpPr/>
      </dsp:nvSpPr>
      <dsp:spPr>
        <a:xfrm>
          <a:off x="2928150" y="4356077"/>
          <a:ext cx="1119010" cy="72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Reverse Mortgage</a:t>
          </a:r>
        </a:p>
      </dsp:txBody>
      <dsp:txXfrm>
        <a:off x="2963657" y="4391584"/>
        <a:ext cx="1047996" cy="656343"/>
      </dsp:txXfrm>
    </dsp:sp>
    <dsp:sp modelId="{73FE9054-9D31-4255-B5D3-FC52DF39C7BA}">
      <dsp:nvSpPr>
        <dsp:cNvPr id="0" name=""/>
        <dsp:cNvSpPr/>
      </dsp:nvSpPr>
      <dsp:spPr>
        <a:xfrm>
          <a:off x="509903" y="772005"/>
          <a:ext cx="4153408" cy="4153408"/>
        </a:xfrm>
        <a:custGeom>
          <a:avLst/>
          <a:gdLst/>
          <a:ahLst/>
          <a:cxnLst/>
          <a:rect l="0" t="0" r="0" b="0"/>
          <a:pathLst>
            <a:path>
              <a:moveTo>
                <a:pt x="2411507" y="4126242"/>
              </a:moveTo>
              <a:arcTo wR="2076704" hR="2076704" stAng="4843342" swAng="11133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08786D-1789-4FBE-BCB7-2E24737C3750}">
      <dsp:nvSpPr>
        <dsp:cNvPr id="0" name=""/>
        <dsp:cNvSpPr/>
      </dsp:nvSpPr>
      <dsp:spPr>
        <a:xfrm>
          <a:off x="1126053" y="4356077"/>
          <a:ext cx="1119010" cy="72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Mortgage Delinquency and Default</a:t>
          </a:r>
        </a:p>
      </dsp:txBody>
      <dsp:txXfrm>
        <a:off x="1161560" y="4391584"/>
        <a:ext cx="1047996" cy="656343"/>
      </dsp:txXfrm>
    </dsp:sp>
    <dsp:sp modelId="{48F4E833-2E1B-4212-8B17-E815CEB1612E}">
      <dsp:nvSpPr>
        <dsp:cNvPr id="0" name=""/>
        <dsp:cNvSpPr/>
      </dsp:nvSpPr>
      <dsp:spPr>
        <a:xfrm>
          <a:off x="509903" y="772005"/>
          <a:ext cx="4153408" cy="4153408"/>
        </a:xfrm>
        <a:custGeom>
          <a:avLst/>
          <a:gdLst/>
          <a:ahLst/>
          <a:cxnLst/>
          <a:rect l="0" t="0" r="0" b="0"/>
          <a:pathLst>
            <a:path>
              <a:moveTo>
                <a:pt x="642201" y="3578337"/>
              </a:moveTo>
              <a:arcTo wR="2076704" hR="2076704" stAng="8021415" swAng="13589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DBA757-D8FF-4A63-BE36-BB8AB8365F4E}">
      <dsp:nvSpPr>
        <dsp:cNvPr id="0" name=""/>
        <dsp:cNvSpPr/>
      </dsp:nvSpPr>
      <dsp:spPr>
        <a:xfrm>
          <a:off x="2464" y="2947141"/>
          <a:ext cx="1119010" cy="72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latin typeface="+mj-lt"/>
            </a:rPr>
            <a:t>Financial Management</a:t>
          </a:r>
          <a:endParaRPr lang="en-US" sz="1200" kern="1200" dirty="0" smtClean="0">
            <a:latin typeface="+mj-lt"/>
          </a:endParaRPr>
        </a:p>
      </dsp:txBody>
      <dsp:txXfrm>
        <a:off x="37971" y="2982648"/>
        <a:ext cx="1047996" cy="656343"/>
      </dsp:txXfrm>
    </dsp:sp>
    <dsp:sp modelId="{5D87BF46-32A9-455D-8BB7-A8FD02296984}">
      <dsp:nvSpPr>
        <dsp:cNvPr id="0" name=""/>
        <dsp:cNvSpPr/>
      </dsp:nvSpPr>
      <dsp:spPr>
        <a:xfrm>
          <a:off x="509903" y="772005"/>
          <a:ext cx="4153408" cy="4153408"/>
        </a:xfrm>
        <a:custGeom>
          <a:avLst/>
          <a:gdLst/>
          <a:ahLst/>
          <a:cxnLst/>
          <a:rect l="0" t="0" r="0" b="0"/>
          <a:pathLst>
            <a:path>
              <a:moveTo>
                <a:pt x="1861" y="2164622"/>
              </a:moveTo>
              <a:arcTo wR="2076704" hR="2076704" stAng="10654418" swAng="172649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9D9723-D7EB-4C03-9C20-BDA0726EA4B1}">
      <dsp:nvSpPr>
        <dsp:cNvPr id="0" name=""/>
        <dsp:cNvSpPr/>
      </dsp:nvSpPr>
      <dsp:spPr>
        <a:xfrm>
          <a:off x="403469" y="1190227"/>
          <a:ext cx="1119010" cy="72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Homelessness</a:t>
          </a:r>
        </a:p>
      </dsp:txBody>
      <dsp:txXfrm>
        <a:off x="438976" y="1225734"/>
        <a:ext cx="1047996" cy="656343"/>
      </dsp:txXfrm>
    </dsp:sp>
    <dsp:sp modelId="{2CE821D9-AE5E-4AD9-A97F-4AA43AFA437F}">
      <dsp:nvSpPr>
        <dsp:cNvPr id="0" name=""/>
        <dsp:cNvSpPr/>
      </dsp:nvSpPr>
      <dsp:spPr>
        <a:xfrm>
          <a:off x="509903" y="772005"/>
          <a:ext cx="4153408" cy="4153408"/>
        </a:xfrm>
        <a:custGeom>
          <a:avLst/>
          <a:gdLst/>
          <a:ahLst/>
          <a:cxnLst/>
          <a:rect l="0" t="0" r="0" b="0"/>
          <a:pathLst>
            <a:path>
              <a:moveTo>
                <a:pt x="833008" y="413598"/>
              </a:moveTo>
              <a:arcTo wR="2076704" hR="2076704" stAng="13992619" swAng="12568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019B2-C4E2-4064-A93B-91252FC2B2E3}">
      <dsp:nvSpPr>
        <dsp:cNvPr id="0" name=""/>
        <dsp:cNvSpPr/>
      </dsp:nvSpPr>
      <dsp:spPr>
        <a:xfrm>
          <a:off x="40" y="544351"/>
          <a:ext cx="384556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latin typeface="+mn-lt"/>
              <a:cs typeface="Times New Roman" panose="02020603050405020304" pitchFamily="18" charset="0"/>
            </a:rPr>
            <a:t>Consumer Benefits</a:t>
          </a:r>
          <a:endParaRPr lang="en-US" sz="1500" kern="1200" dirty="0"/>
        </a:p>
      </dsp:txBody>
      <dsp:txXfrm>
        <a:off x="40" y="544351"/>
        <a:ext cx="3845569" cy="432000"/>
      </dsp:txXfrm>
    </dsp:sp>
    <dsp:sp modelId="{821F4A4D-7F0D-4E02-B68A-61331738D1AA}">
      <dsp:nvSpPr>
        <dsp:cNvPr id="0" name=""/>
        <dsp:cNvSpPr/>
      </dsp:nvSpPr>
      <dsp:spPr>
        <a:xfrm>
          <a:off x="40" y="902562"/>
          <a:ext cx="3845569" cy="3623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69863" lvl="1" indent="-169863" algn="l" defTabSz="666750">
            <a:lnSpc>
              <a:spcPct val="90000"/>
            </a:lnSpc>
            <a:spcBef>
              <a:spcPct val="0"/>
            </a:spcBef>
            <a:spcAft>
              <a:spcPct val="15000"/>
            </a:spcAft>
            <a:buChar char="••"/>
          </a:pPr>
          <a:r>
            <a:rPr lang="en-US" sz="1500" kern="1200" dirty="0" smtClean="0">
              <a:latin typeface="+mn-lt"/>
            </a:rPr>
            <a:t>Provides unbiased assistance to help clients resolve their housing problems or needs.</a:t>
          </a:r>
          <a:endParaRPr lang="en-US" sz="1500" kern="1200" dirty="0">
            <a:solidFill>
              <a:srgbClr val="FF0000"/>
            </a:solidFill>
          </a:endParaRPr>
        </a:p>
        <a:p>
          <a:pPr marL="169863" lvl="1" indent="-169863" algn="l" defTabSz="666750">
            <a:lnSpc>
              <a:spcPct val="90000"/>
            </a:lnSpc>
            <a:spcBef>
              <a:spcPct val="0"/>
            </a:spcBef>
            <a:spcAft>
              <a:spcPct val="15000"/>
            </a:spcAft>
            <a:buChar char="••"/>
          </a:pPr>
          <a:r>
            <a:rPr lang="en-US" sz="1500" kern="1200" dirty="0" smtClean="0">
              <a:latin typeface="+mn-lt"/>
            </a:rPr>
            <a:t>Provides one-on-one counseling and housing education.</a:t>
          </a:r>
        </a:p>
        <a:p>
          <a:pPr marL="169863" lvl="1" indent="-169863" algn="l" defTabSz="666750">
            <a:lnSpc>
              <a:spcPct val="90000"/>
            </a:lnSpc>
            <a:spcBef>
              <a:spcPct val="0"/>
            </a:spcBef>
            <a:spcAft>
              <a:spcPct val="15000"/>
            </a:spcAft>
            <a:buChar char="••"/>
          </a:pPr>
          <a:r>
            <a:rPr lang="en-US" sz="1500" kern="1200" dirty="0" smtClean="0">
              <a:latin typeface="+mn-lt"/>
              <a:cs typeface="Times New Roman" panose="02020603050405020304" pitchFamily="18" charset="0"/>
            </a:rPr>
            <a:t>Helps clients assess readiness for homeownership and the re</a:t>
          </a:r>
          <a:r>
            <a:rPr lang="en-US" sz="1500" kern="1200" dirty="0" smtClean="0">
              <a:solidFill>
                <a:schemeClr val="tx1"/>
              </a:solidFill>
              <a:latin typeface="+mn-lt"/>
              <a:cs typeface="Times New Roman" panose="02020603050405020304" pitchFamily="18" charset="0"/>
            </a:rPr>
            <a:t>sponsibilities.</a:t>
          </a:r>
          <a:endParaRPr lang="en-US" sz="1500" kern="1200" dirty="0" smtClean="0">
            <a:solidFill>
              <a:schemeClr val="tx1"/>
            </a:solidFill>
            <a:latin typeface="+mn-lt"/>
          </a:endParaRPr>
        </a:p>
        <a:p>
          <a:pPr marL="169863" lvl="1" indent="-169863" algn="l" defTabSz="666750">
            <a:lnSpc>
              <a:spcPct val="90000"/>
            </a:lnSpc>
            <a:spcBef>
              <a:spcPct val="0"/>
            </a:spcBef>
            <a:spcAft>
              <a:spcPct val="15000"/>
            </a:spcAft>
            <a:buChar char="••"/>
          </a:pPr>
          <a:r>
            <a:rPr lang="en-US" sz="1500" kern="1200" dirty="0" smtClean="0">
              <a:solidFill>
                <a:schemeClr val="tx1"/>
              </a:solidFill>
              <a:latin typeface="+mn-lt"/>
            </a:rPr>
            <a:t>Provides an action plan to clients to address barriers to housing and monitors progress.</a:t>
          </a:r>
        </a:p>
        <a:p>
          <a:pPr marL="169863" lvl="1" indent="-169863" algn="l" defTabSz="666750">
            <a:lnSpc>
              <a:spcPct val="90000"/>
            </a:lnSpc>
            <a:spcBef>
              <a:spcPct val="0"/>
            </a:spcBef>
            <a:spcAft>
              <a:spcPct val="15000"/>
            </a:spcAft>
            <a:buChar char="••"/>
          </a:pPr>
          <a:r>
            <a:rPr lang="en-US" sz="1500" kern="1200" dirty="0" smtClean="0">
              <a:solidFill>
                <a:schemeClr val="tx1"/>
              </a:solidFill>
              <a:latin typeface="+mn-lt"/>
            </a:rPr>
            <a:t>Helps clients to access community resources that improve quality of life. </a:t>
          </a:r>
          <a:r>
            <a:rPr lang="en-US" sz="1500" kern="1200" dirty="0" smtClean="0">
              <a:latin typeface="+mn-lt"/>
            </a:rPr>
            <a:t> </a:t>
          </a:r>
          <a:endParaRPr lang="en-US" sz="1500" kern="1200" dirty="0" smtClean="0">
            <a:solidFill>
              <a:srgbClr val="FF0000"/>
            </a:solidFill>
            <a:latin typeface="+mn-lt"/>
          </a:endParaRPr>
        </a:p>
        <a:p>
          <a:pPr marL="169863" lvl="1" indent="-169863" algn="l" defTabSz="666750">
            <a:lnSpc>
              <a:spcPct val="90000"/>
            </a:lnSpc>
            <a:spcBef>
              <a:spcPct val="0"/>
            </a:spcBef>
            <a:spcAft>
              <a:spcPct val="15000"/>
            </a:spcAft>
            <a:buChar char="••"/>
          </a:pPr>
          <a:r>
            <a:rPr lang="en-US" sz="1500" kern="1200" dirty="0" smtClean="0">
              <a:latin typeface="+mn-lt"/>
              <a:cs typeface="Times New Roman" panose="02020603050405020304" pitchFamily="18" charset="0"/>
            </a:rPr>
            <a:t>Helps clients improve borrower risk profile increase savings, reduce debts, and increase disposable income.</a:t>
          </a:r>
          <a:endParaRPr lang="en-US" sz="1500" kern="1200" dirty="0" smtClean="0">
            <a:latin typeface="+mn-lt"/>
          </a:endParaRPr>
        </a:p>
        <a:p>
          <a:pPr marL="169863" lvl="1" indent="-169863" algn="l" defTabSz="666750">
            <a:lnSpc>
              <a:spcPct val="90000"/>
            </a:lnSpc>
            <a:spcBef>
              <a:spcPct val="0"/>
            </a:spcBef>
            <a:spcAft>
              <a:spcPct val="15000"/>
            </a:spcAft>
            <a:buChar char="••"/>
          </a:pPr>
          <a:r>
            <a:rPr lang="en-US" sz="1500" kern="1200" dirty="0" smtClean="0">
              <a:latin typeface="+mn-lt"/>
            </a:rPr>
            <a:t>Assists client with delinquent payments to work with lenders. </a:t>
          </a:r>
        </a:p>
      </dsp:txBody>
      <dsp:txXfrm>
        <a:off x="40" y="902562"/>
        <a:ext cx="3845569" cy="3623400"/>
      </dsp:txXfrm>
    </dsp:sp>
    <dsp:sp modelId="{4FDBFC23-29A0-4925-8E9C-FDA3F3E1DA2E}">
      <dsp:nvSpPr>
        <dsp:cNvPr id="0" name=""/>
        <dsp:cNvSpPr/>
      </dsp:nvSpPr>
      <dsp:spPr>
        <a:xfrm>
          <a:off x="4383989" y="544351"/>
          <a:ext cx="384556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latin typeface="+mn-lt"/>
              <a:cs typeface="Times New Roman" panose="02020603050405020304" pitchFamily="18" charset="0"/>
            </a:rPr>
            <a:t>Industry Benefits</a:t>
          </a:r>
          <a:endParaRPr lang="en-US" sz="1500" b="1" kern="1200" dirty="0">
            <a:latin typeface="+mn-lt"/>
            <a:cs typeface="Times New Roman" panose="02020603050405020304" pitchFamily="18" charset="0"/>
          </a:endParaRPr>
        </a:p>
      </dsp:txBody>
      <dsp:txXfrm>
        <a:off x="4383989" y="544351"/>
        <a:ext cx="3845569" cy="432000"/>
      </dsp:txXfrm>
    </dsp:sp>
    <dsp:sp modelId="{50A22F92-0406-4FD3-862A-A33554540BE3}">
      <dsp:nvSpPr>
        <dsp:cNvPr id="0" name=""/>
        <dsp:cNvSpPr/>
      </dsp:nvSpPr>
      <dsp:spPr>
        <a:xfrm>
          <a:off x="4383989" y="902562"/>
          <a:ext cx="3845569" cy="3623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225425" lvl="1" indent="-225425" algn="l" defTabSz="666750">
            <a:lnSpc>
              <a:spcPct val="90000"/>
            </a:lnSpc>
            <a:spcBef>
              <a:spcPct val="0"/>
            </a:spcBef>
            <a:spcAft>
              <a:spcPct val="15000"/>
            </a:spcAft>
            <a:buChar char="••"/>
          </a:pPr>
          <a:r>
            <a:rPr lang="en-US" sz="1500" kern="1200" dirty="0" smtClean="0">
              <a:latin typeface="+mn-lt"/>
              <a:cs typeface="Times New Roman" panose="02020603050405020304" pitchFamily="18" charset="0"/>
            </a:rPr>
            <a:t>Diverts inappropriate applicants from homeownership by helping them assess readiness and responsibilities.</a:t>
          </a:r>
          <a:endParaRPr lang="en-US" sz="1500" kern="1200" dirty="0">
            <a:latin typeface="+mn-lt"/>
            <a:cs typeface="Times New Roman" panose="02020603050405020304" pitchFamily="18" charset="0"/>
          </a:endParaRPr>
        </a:p>
        <a:p>
          <a:pPr marL="225425" lvl="1" indent="-225425" algn="l" defTabSz="666750">
            <a:lnSpc>
              <a:spcPct val="90000"/>
            </a:lnSpc>
            <a:spcBef>
              <a:spcPct val="0"/>
            </a:spcBef>
            <a:spcAft>
              <a:spcPct val="15000"/>
            </a:spcAft>
            <a:buChar char="••"/>
          </a:pPr>
          <a:r>
            <a:rPr lang="en-US" sz="1500" kern="1200" dirty="0" smtClean="0">
              <a:latin typeface="+mn-lt"/>
              <a:cs typeface="Times New Roman" panose="02020603050405020304" pitchFamily="18" charset="0"/>
            </a:rPr>
            <a:t>Identifies “ready” applicants who may not be reached by traditional marketing efforts</a:t>
          </a:r>
          <a:endParaRPr lang="en-US" sz="1500" kern="1200" dirty="0">
            <a:latin typeface="+mn-lt"/>
            <a:cs typeface="Times New Roman" panose="02020603050405020304" pitchFamily="18" charset="0"/>
          </a:endParaRPr>
        </a:p>
        <a:p>
          <a:pPr marL="225425" lvl="1" indent="-225425" algn="l" defTabSz="666750">
            <a:lnSpc>
              <a:spcPct val="90000"/>
            </a:lnSpc>
            <a:spcBef>
              <a:spcPct val="0"/>
            </a:spcBef>
            <a:spcAft>
              <a:spcPct val="15000"/>
            </a:spcAft>
            <a:buChar char="••"/>
          </a:pPr>
          <a:r>
            <a:rPr lang="en-US" sz="1500" kern="1200" dirty="0" smtClean="0">
              <a:latin typeface="+mn-lt"/>
              <a:cs typeface="Times New Roman" panose="02020603050405020304" pitchFamily="18" charset="0"/>
            </a:rPr>
            <a:t>Increases consumer confidence in traditional banking.</a:t>
          </a:r>
          <a:endParaRPr lang="en-US" sz="1500" kern="1200" dirty="0">
            <a:latin typeface="+mn-lt"/>
            <a:cs typeface="Times New Roman" panose="02020603050405020304" pitchFamily="18" charset="0"/>
          </a:endParaRPr>
        </a:p>
        <a:p>
          <a:pPr marL="225425" lvl="1" indent="-225425" algn="l" defTabSz="666750">
            <a:lnSpc>
              <a:spcPct val="90000"/>
            </a:lnSpc>
            <a:spcBef>
              <a:spcPct val="0"/>
            </a:spcBef>
            <a:spcAft>
              <a:spcPct val="15000"/>
            </a:spcAft>
            <a:buChar char="••"/>
          </a:pPr>
          <a:r>
            <a:rPr lang="en-US" sz="1500" kern="1200" dirty="0" smtClean="0">
              <a:latin typeface="+mn-lt"/>
              <a:cs typeface="Times New Roman" panose="02020603050405020304" pitchFamily="18" charset="0"/>
            </a:rPr>
            <a:t>Provides a second look program for applicants who are denied loans</a:t>
          </a:r>
          <a:endParaRPr lang="en-US" sz="1500" kern="1200" dirty="0">
            <a:latin typeface="+mn-lt"/>
            <a:cs typeface="Times New Roman" panose="02020603050405020304" pitchFamily="18" charset="0"/>
          </a:endParaRPr>
        </a:p>
        <a:p>
          <a:pPr marL="225425" lvl="1" indent="-225425" algn="l" defTabSz="666750">
            <a:lnSpc>
              <a:spcPct val="90000"/>
            </a:lnSpc>
            <a:spcBef>
              <a:spcPct val="0"/>
            </a:spcBef>
            <a:spcAft>
              <a:spcPct val="15000"/>
            </a:spcAft>
            <a:buChar char="••"/>
          </a:pPr>
          <a:r>
            <a:rPr lang="en-US" sz="1500" kern="1200" dirty="0" smtClean="0">
              <a:latin typeface="+mn-lt"/>
              <a:cs typeface="Times New Roman" panose="02020603050405020304" pitchFamily="18" charset="0"/>
            </a:rPr>
            <a:t>Confirms adequacy of fair housing and fair lending protocols.</a:t>
          </a:r>
          <a:endParaRPr lang="en-US" sz="1500" kern="1200" dirty="0">
            <a:latin typeface="+mn-lt"/>
            <a:cs typeface="Times New Roman" panose="02020603050405020304" pitchFamily="18" charset="0"/>
          </a:endParaRPr>
        </a:p>
        <a:p>
          <a:pPr marL="225425" lvl="1" indent="-225425" algn="l" defTabSz="666750">
            <a:lnSpc>
              <a:spcPct val="90000"/>
            </a:lnSpc>
            <a:spcBef>
              <a:spcPct val="0"/>
            </a:spcBef>
            <a:spcAft>
              <a:spcPct val="15000"/>
            </a:spcAft>
            <a:buChar char="••"/>
          </a:pPr>
          <a:r>
            <a:rPr lang="en-US" sz="1500" kern="1200" dirty="0" smtClean="0">
              <a:latin typeface="+mn-lt"/>
              <a:cs typeface="Times New Roman" panose="02020603050405020304" pitchFamily="18" charset="0"/>
            </a:rPr>
            <a:t>Provides market intelligence on potential borrowers and renters and insight on why “seemingly qualified” persons are self-selecting out. </a:t>
          </a:r>
          <a:endParaRPr lang="en-US" sz="1500" kern="1200" dirty="0">
            <a:latin typeface="+mn-lt"/>
            <a:cs typeface="Times New Roman" panose="02020603050405020304" pitchFamily="18" charset="0"/>
          </a:endParaRPr>
        </a:p>
      </dsp:txBody>
      <dsp:txXfrm>
        <a:off x="4383989" y="902562"/>
        <a:ext cx="3845569" cy="362340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0.20048</cdr:x>
      <cdr:y>0.11508</cdr:y>
    </cdr:from>
    <cdr:to>
      <cdr:x>0.23913</cdr:x>
      <cdr:y>0.19206</cdr:y>
    </cdr:to>
    <cdr:sp macro="" textlink="">
      <cdr:nvSpPr>
        <cdr:cNvPr id="2" name="TextBox 1"/>
        <cdr:cNvSpPr txBox="1"/>
      </cdr:nvSpPr>
      <cdr:spPr>
        <a:xfrm xmlns:a="http://schemas.openxmlformats.org/drawingml/2006/main">
          <a:off x="1581150" y="455612"/>
          <a:ext cx="304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0.18116</cdr:x>
      <cdr:y>0.19206</cdr:y>
    </cdr:from>
    <cdr:to>
      <cdr:x>0.23913</cdr:x>
      <cdr:y>0.26905</cdr:y>
    </cdr:to>
    <cdr:sp macro="" textlink="">
      <cdr:nvSpPr>
        <cdr:cNvPr id="3" name="TextBox 2"/>
        <cdr:cNvSpPr txBox="1"/>
      </cdr:nvSpPr>
      <cdr:spPr>
        <a:xfrm xmlns:a="http://schemas.openxmlformats.org/drawingml/2006/main">
          <a:off x="1428750" y="760412"/>
          <a:ext cx="457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0.18116</cdr:x>
      <cdr:y>0.19206</cdr:y>
    </cdr:from>
    <cdr:to>
      <cdr:x>0.24879</cdr:x>
      <cdr:y>0.26905</cdr:y>
    </cdr:to>
    <cdr:sp macro="" textlink="">
      <cdr:nvSpPr>
        <cdr:cNvPr id="6" name="TextBox 5"/>
        <cdr:cNvSpPr txBox="1"/>
      </cdr:nvSpPr>
      <cdr:spPr>
        <a:xfrm xmlns:a="http://schemas.openxmlformats.org/drawingml/2006/main">
          <a:off x="1428750" y="760412"/>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28%</a:t>
          </a:r>
          <a:endParaRPr lang="en-US" sz="1400" b="1" dirty="0"/>
        </a:p>
      </cdr:txBody>
    </cdr:sp>
  </cdr:relSizeAnchor>
  <cdr:relSizeAnchor xmlns:cdr="http://schemas.openxmlformats.org/drawingml/2006/chartDrawing">
    <cdr:from>
      <cdr:x>0.31643</cdr:x>
      <cdr:y>0.36528</cdr:y>
    </cdr:from>
    <cdr:to>
      <cdr:x>0.38406</cdr:x>
      <cdr:y>0.42302</cdr:y>
    </cdr:to>
    <cdr:sp macro="" textlink="">
      <cdr:nvSpPr>
        <cdr:cNvPr id="7" name="TextBox 6"/>
        <cdr:cNvSpPr txBox="1"/>
      </cdr:nvSpPr>
      <cdr:spPr>
        <a:xfrm xmlns:a="http://schemas.openxmlformats.org/drawingml/2006/main">
          <a:off x="2495550" y="1446212"/>
          <a:ext cx="533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30%</a:t>
          </a:r>
        </a:p>
        <a:p xmlns:a="http://schemas.openxmlformats.org/drawingml/2006/main">
          <a:endParaRPr lang="en-US" sz="1100" dirty="0"/>
        </a:p>
      </cdr:txBody>
    </cdr:sp>
  </cdr:relSizeAnchor>
  <cdr:relSizeAnchor xmlns:cdr="http://schemas.openxmlformats.org/drawingml/2006/chartDrawing">
    <cdr:from>
      <cdr:x>0.46135</cdr:x>
      <cdr:y>0.36528</cdr:y>
    </cdr:from>
    <cdr:to>
      <cdr:x>0.52899</cdr:x>
      <cdr:y>0.42302</cdr:y>
    </cdr:to>
    <cdr:sp macro="" textlink="">
      <cdr:nvSpPr>
        <cdr:cNvPr id="8" name="TextBox 7"/>
        <cdr:cNvSpPr txBox="1"/>
      </cdr:nvSpPr>
      <cdr:spPr>
        <a:xfrm xmlns:a="http://schemas.openxmlformats.org/drawingml/2006/main">
          <a:off x="3638550" y="1446212"/>
          <a:ext cx="533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27%</a:t>
          </a:r>
        </a:p>
        <a:p xmlns:a="http://schemas.openxmlformats.org/drawingml/2006/main">
          <a:endParaRPr lang="en-US" sz="1100" dirty="0"/>
        </a:p>
      </cdr:txBody>
    </cdr:sp>
  </cdr:relSizeAnchor>
  <cdr:relSizeAnchor xmlns:cdr="http://schemas.openxmlformats.org/drawingml/2006/chartDrawing">
    <cdr:from>
      <cdr:x>0.59662</cdr:x>
      <cdr:y>0.40377</cdr:y>
    </cdr:from>
    <cdr:to>
      <cdr:x>0.66425</cdr:x>
      <cdr:y>0.46151</cdr:y>
    </cdr:to>
    <cdr:sp macro="" textlink="">
      <cdr:nvSpPr>
        <cdr:cNvPr id="9" name="TextBox 8"/>
        <cdr:cNvSpPr txBox="1"/>
      </cdr:nvSpPr>
      <cdr:spPr>
        <a:xfrm xmlns:a="http://schemas.openxmlformats.org/drawingml/2006/main">
          <a:off x="4705350" y="1598612"/>
          <a:ext cx="533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27%</a:t>
          </a:r>
        </a:p>
        <a:p xmlns:a="http://schemas.openxmlformats.org/drawingml/2006/main">
          <a:endParaRPr lang="en-US" sz="1100" dirty="0"/>
        </a:p>
      </cdr:txBody>
    </cdr:sp>
  </cdr:relSizeAnchor>
  <cdr:relSizeAnchor xmlns:cdr="http://schemas.openxmlformats.org/drawingml/2006/chartDrawing">
    <cdr:from>
      <cdr:x>0.70835</cdr:x>
      <cdr:y>0.62561</cdr:y>
    </cdr:from>
    <cdr:to>
      <cdr:x>0.78985</cdr:x>
      <cdr:y>0.69247</cdr:y>
    </cdr:to>
    <cdr:sp macro="" textlink="">
      <cdr:nvSpPr>
        <cdr:cNvPr id="10" name="TextBox 9"/>
        <cdr:cNvSpPr txBox="1"/>
      </cdr:nvSpPr>
      <cdr:spPr>
        <a:xfrm xmlns:a="http://schemas.openxmlformats.org/drawingml/2006/main">
          <a:off x="5586531" y="2476919"/>
          <a:ext cx="642814" cy="2647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21%</a:t>
          </a:r>
          <a:endParaRPr lang="en-US" sz="1400" b="1" dirty="0"/>
        </a:p>
      </cdr:txBody>
    </cdr:sp>
  </cdr:relSizeAnchor>
  <cdr:relSizeAnchor xmlns:cdr="http://schemas.openxmlformats.org/drawingml/2006/chartDrawing">
    <cdr:from>
      <cdr:x>0.20048</cdr:x>
      <cdr:y>0.59623</cdr:y>
    </cdr:from>
    <cdr:to>
      <cdr:x>0.31643</cdr:x>
      <cdr:y>0.82719</cdr:y>
    </cdr:to>
    <cdr:sp macro="" textlink="">
      <cdr:nvSpPr>
        <cdr:cNvPr id="11" name="TextBox 10"/>
        <cdr:cNvSpPr txBox="1"/>
      </cdr:nvSpPr>
      <cdr:spPr>
        <a:xfrm xmlns:a="http://schemas.openxmlformats.org/drawingml/2006/main">
          <a:off x="1581150" y="23606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0.18116</cdr:x>
      <cdr:y>0.51925</cdr:y>
    </cdr:from>
    <cdr:to>
      <cdr:x>0.25845</cdr:x>
      <cdr:y>0.59623</cdr:y>
    </cdr:to>
    <cdr:sp macro="" textlink="">
      <cdr:nvSpPr>
        <cdr:cNvPr id="12" name="TextBox 11"/>
        <cdr:cNvSpPr txBox="1"/>
      </cdr:nvSpPr>
      <cdr:spPr>
        <a:xfrm xmlns:a="http://schemas.openxmlformats.org/drawingml/2006/main">
          <a:off x="1428750" y="2055812"/>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72%</a:t>
          </a:r>
          <a:endParaRPr lang="en-US" sz="1400" b="1" dirty="0"/>
        </a:p>
      </cdr:txBody>
    </cdr:sp>
  </cdr:relSizeAnchor>
  <cdr:relSizeAnchor xmlns:cdr="http://schemas.openxmlformats.org/drawingml/2006/chartDrawing">
    <cdr:from>
      <cdr:x>0.33575</cdr:x>
      <cdr:y>0.55774</cdr:y>
    </cdr:from>
    <cdr:to>
      <cdr:x>0.45169</cdr:x>
      <cdr:y>0.78869</cdr:y>
    </cdr:to>
    <cdr:sp macro="" textlink="">
      <cdr:nvSpPr>
        <cdr:cNvPr id="13" name="TextBox 12"/>
        <cdr:cNvSpPr txBox="1"/>
      </cdr:nvSpPr>
      <cdr:spPr>
        <a:xfrm xmlns:a="http://schemas.openxmlformats.org/drawingml/2006/main">
          <a:off x="2647950" y="22082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0.31643</cdr:x>
      <cdr:y>0.51925</cdr:y>
    </cdr:from>
    <cdr:to>
      <cdr:x>0.38406</cdr:x>
      <cdr:y>0.57698</cdr:y>
    </cdr:to>
    <cdr:sp macro="" textlink="">
      <cdr:nvSpPr>
        <cdr:cNvPr id="14" name="TextBox 13"/>
        <cdr:cNvSpPr txBox="1"/>
      </cdr:nvSpPr>
      <cdr:spPr>
        <a:xfrm xmlns:a="http://schemas.openxmlformats.org/drawingml/2006/main">
          <a:off x="2495550" y="2055812"/>
          <a:ext cx="533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70%</a:t>
          </a:r>
          <a:endParaRPr lang="en-US" sz="1400" b="1" dirty="0"/>
        </a:p>
      </cdr:txBody>
    </cdr:sp>
  </cdr:relSizeAnchor>
  <cdr:relSizeAnchor xmlns:cdr="http://schemas.openxmlformats.org/drawingml/2006/chartDrawing">
    <cdr:from>
      <cdr:x>0.46135</cdr:x>
      <cdr:y>0.51925</cdr:y>
    </cdr:from>
    <cdr:to>
      <cdr:x>0.52899</cdr:x>
      <cdr:y>0.59623</cdr:y>
    </cdr:to>
    <cdr:sp macro="" textlink="">
      <cdr:nvSpPr>
        <cdr:cNvPr id="15" name="TextBox 14"/>
        <cdr:cNvSpPr txBox="1"/>
      </cdr:nvSpPr>
      <cdr:spPr>
        <a:xfrm xmlns:a="http://schemas.openxmlformats.org/drawingml/2006/main">
          <a:off x="3638550" y="2055812"/>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73%</a:t>
          </a:r>
          <a:endParaRPr lang="en-US" sz="1400" b="1" dirty="0"/>
        </a:p>
      </cdr:txBody>
    </cdr:sp>
  </cdr:relSizeAnchor>
  <cdr:relSizeAnchor xmlns:cdr="http://schemas.openxmlformats.org/drawingml/2006/chartDrawing">
    <cdr:from>
      <cdr:x>0.59662</cdr:x>
      <cdr:y>0.53849</cdr:y>
    </cdr:from>
    <cdr:to>
      <cdr:x>0.67391</cdr:x>
      <cdr:y>0.59623</cdr:y>
    </cdr:to>
    <cdr:sp macro="" textlink="">
      <cdr:nvSpPr>
        <cdr:cNvPr id="16" name="TextBox 15"/>
        <cdr:cNvSpPr txBox="1"/>
      </cdr:nvSpPr>
      <cdr:spPr>
        <a:xfrm xmlns:a="http://schemas.openxmlformats.org/drawingml/2006/main">
          <a:off x="4705350" y="2132012"/>
          <a:ext cx="609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73%</a:t>
          </a:r>
          <a:endParaRPr lang="en-US" sz="1400" b="1" dirty="0"/>
        </a:p>
      </cdr:txBody>
    </cdr:sp>
  </cdr:relSizeAnchor>
  <cdr:relSizeAnchor xmlns:cdr="http://schemas.openxmlformats.org/drawingml/2006/chartDrawing">
    <cdr:from>
      <cdr:x>0.70835</cdr:x>
      <cdr:y>0.72184</cdr:y>
    </cdr:from>
    <cdr:to>
      <cdr:x>0.77598</cdr:x>
      <cdr:y>0.79883</cdr:y>
    </cdr:to>
    <cdr:sp macro="" textlink="">
      <cdr:nvSpPr>
        <cdr:cNvPr id="17" name="TextBox 16"/>
        <cdr:cNvSpPr txBox="1"/>
      </cdr:nvSpPr>
      <cdr:spPr>
        <a:xfrm xmlns:a="http://schemas.openxmlformats.org/drawingml/2006/main">
          <a:off x="5586531" y="2857919"/>
          <a:ext cx="533378" cy="3048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79%</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4704" tIns="47352" rIns="94704" bIns="4735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4704" tIns="47352" rIns="94704" bIns="47352" rtlCol="0"/>
          <a:lstStyle>
            <a:lvl1pPr algn="r" fontAlgn="auto">
              <a:spcBef>
                <a:spcPts val="0"/>
              </a:spcBef>
              <a:spcAft>
                <a:spcPts val="0"/>
              </a:spcAft>
              <a:defRPr sz="1200">
                <a:latin typeface="+mn-lt"/>
                <a:cs typeface="+mn-cs"/>
              </a:defRPr>
            </a:lvl1pPr>
          </a:lstStyle>
          <a:p>
            <a:pPr>
              <a:defRPr/>
            </a:pPr>
            <a:fld id="{6E84EF93-795C-4A4E-9125-0A6B5AD85390}" type="datetimeFigureOut">
              <a:rPr lang="en-US"/>
              <a:pPr>
                <a:defRPr/>
              </a:pPr>
              <a:t>5/21/2015</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4704" tIns="47352" rIns="94704" bIns="4735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4704" tIns="47352" rIns="94704" bIns="47352" rtlCol="0" anchor="b"/>
          <a:lstStyle>
            <a:lvl1pPr algn="r" fontAlgn="auto">
              <a:spcBef>
                <a:spcPts val="0"/>
              </a:spcBef>
              <a:spcAft>
                <a:spcPts val="0"/>
              </a:spcAft>
              <a:defRPr sz="1200">
                <a:latin typeface="+mn-lt"/>
                <a:cs typeface="+mn-cs"/>
              </a:defRPr>
            </a:lvl1pPr>
          </a:lstStyle>
          <a:p>
            <a:pPr>
              <a:defRPr/>
            </a:pPr>
            <a:fld id="{AF942C73-20B4-4288-9A8F-C728FF4F1A62}" type="slidenum">
              <a:rPr lang="en-US"/>
              <a:pPr>
                <a:defRPr/>
              </a:pPr>
              <a:t>‹#›</a:t>
            </a:fld>
            <a:endParaRPr lang="en-US" dirty="0"/>
          </a:p>
        </p:txBody>
      </p:sp>
    </p:spTree>
    <p:extLst>
      <p:ext uri="{BB962C8B-B14F-4D97-AF65-F5344CB8AC3E}">
        <p14:creationId xmlns:p14="http://schemas.microsoft.com/office/powerpoint/2010/main" val="2525337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6" tIns="48328" rIns="96656" bIns="4832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56" tIns="48328" rIns="96656" bIns="48328" rtlCol="0"/>
          <a:lstStyle>
            <a:lvl1pPr algn="r" fontAlgn="auto">
              <a:spcBef>
                <a:spcPts val="0"/>
              </a:spcBef>
              <a:spcAft>
                <a:spcPts val="0"/>
              </a:spcAft>
              <a:defRPr sz="1200">
                <a:latin typeface="+mn-lt"/>
                <a:cs typeface="+mn-cs"/>
              </a:defRPr>
            </a:lvl1pPr>
          </a:lstStyle>
          <a:p>
            <a:pPr>
              <a:defRPr/>
            </a:pPr>
            <a:fld id="{4306CB25-C439-4E1D-A142-30E0B9789D39}" type="datetimeFigureOut">
              <a:rPr lang="en-US"/>
              <a:pPr>
                <a:defRPr/>
              </a:pPr>
              <a:t>5/21/2015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6" tIns="48328" rIns="96656" bIns="4832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56" tIns="48328" rIns="96656" bIns="4832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56" tIns="48328" rIns="96656" bIns="48328" rtlCol="0" anchor="b"/>
          <a:lstStyle>
            <a:lvl1pPr algn="r" fontAlgn="auto">
              <a:spcBef>
                <a:spcPts val="0"/>
              </a:spcBef>
              <a:spcAft>
                <a:spcPts val="0"/>
              </a:spcAft>
              <a:defRPr sz="1200">
                <a:latin typeface="+mn-lt"/>
                <a:cs typeface="+mn-cs"/>
              </a:defRPr>
            </a:lvl1pPr>
          </a:lstStyle>
          <a:p>
            <a:pPr>
              <a:defRPr/>
            </a:pPr>
            <a:fld id="{D0ABB266-0ADA-46FA-9332-528952A14121}" type="slidenum">
              <a:rPr lang="en-US"/>
              <a:pPr>
                <a:defRPr/>
              </a:pPr>
              <a:t>‹#›</a:t>
            </a:fld>
            <a:endParaRPr lang="en-US" dirty="0"/>
          </a:p>
        </p:txBody>
      </p:sp>
    </p:spTree>
    <p:extLst>
      <p:ext uri="{BB962C8B-B14F-4D97-AF65-F5344CB8AC3E}">
        <p14:creationId xmlns:p14="http://schemas.microsoft.com/office/powerpoint/2010/main" val="6659233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FA39BE9F-5F82-4150-9B42-9223B575D14E}"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buFont typeface="Arial" panose="020B0604020202020204" pitchFamily="34" charset="0"/>
              <a:buChar char="•"/>
            </a:pPr>
            <a:r>
              <a:rPr lang="en-US" dirty="0" smtClean="0"/>
              <a:t>On January 8</a:t>
            </a:r>
            <a:r>
              <a:rPr lang="en-US" baseline="30000" dirty="0" smtClean="0"/>
              <a:t>th</a:t>
            </a:r>
            <a:r>
              <a:rPr lang="en-US" dirty="0" smtClean="0"/>
              <a:t>, the President Obama announced that FHA reduced its Annual mortgage insurance premiums for most fixed-rate products.</a:t>
            </a:r>
          </a:p>
          <a:p>
            <a:pPr marL="177571" indent="-177571">
              <a:buFont typeface="Arial" panose="020B0604020202020204" pitchFamily="34" charset="0"/>
              <a:buChar char="•"/>
            </a:pPr>
            <a:endParaRPr lang="en-US" b="1" dirty="0" smtClean="0"/>
          </a:p>
          <a:p>
            <a:pPr marL="177571" indent="-177571">
              <a:buFont typeface="Arial" panose="020B0604020202020204" pitchFamily="34" charset="0"/>
              <a:buChar char="•"/>
            </a:pPr>
            <a:r>
              <a:rPr lang="en-US" dirty="0" smtClean="0"/>
              <a:t>This was GREAT news because while in many markets, home prices have recovered, and fewer homeowners are underwater, the costs of obtaining the American Dream is still too high for a lot of working families.  </a:t>
            </a:r>
          </a:p>
          <a:p>
            <a:r>
              <a:rPr lang="en-US" b="1" dirty="0" smtClean="0"/>
              <a:t> </a:t>
            </a:r>
            <a:endParaRPr lang="en-US" dirty="0" smtClean="0"/>
          </a:p>
          <a:p>
            <a:pPr marL="177571" marR="0" indent="-17757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FHA took action and reduced its Annual premiums by half a percentage point (i.e., 0.5 percentage points from 1.35 to 0.85). </a:t>
            </a:r>
            <a:r>
              <a:rPr lang="en-US" sz="1200" dirty="0" smtClean="0">
                <a:cs typeface="Times New Roman" panose="02020603050405020304" pitchFamily="18" charset="0"/>
              </a:rPr>
              <a:t>A </a:t>
            </a:r>
            <a:r>
              <a:rPr lang="en-US" sz="1200" b="1" dirty="0" smtClean="0">
                <a:cs typeface="Times New Roman" panose="02020603050405020304" pitchFamily="18" charset="0"/>
              </a:rPr>
              <a:t>responsible reduction </a:t>
            </a:r>
            <a:r>
              <a:rPr lang="en-US" sz="1200" dirty="0" smtClean="0">
                <a:cs typeface="Times New Roman" panose="02020603050405020304" pitchFamily="18" charset="0"/>
              </a:rPr>
              <a:t>in premiums will allow FHA to remain on a </a:t>
            </a:r>
            <a:r>
              <a:rPr lang="en-US" sz="1200" b="1" dirty="0" smtClean="0">
                <a:cs typeface="Times New Roman" panose="02020603050405020304" pitchFamily="18" charset="0"/>
              </a:rPr>
              <a:t>strong financial trajectory </a:t>
            </a:r>
            <a:r>
              <a:rPr lang="en-US" sz="1200" dirty="0" smtClean="0">
                <a:cs typeface="Times New Roman" panose="02020603050405020304" pitchFamily="18" charset="0"/>
              </a:rPr>
              <a:t>while reducing the cost burden on borrowers</a:t>
            </a:r>
          </a:p>
          <a:p>
            <a:pPr marL="0" indent="0">
              <a:buFont typeface="Arial" panose="020B0604020202020204" pitchFamily="34" charset="0"/>
              <a:buNone/>
            </a:pPr>
            <a:r>
              <a:rPr lang="en-US" dirty="0" smtClean="0"/>
              <a:t>  </a:t>
            </a:r>
          </a:p>
          <a:p>
            <a:r>
              <a:rPr lang="en-US" b="1" dirty="0" smtClean="0"/>
              <a:t> </a:t>
            </a:r>
            <a:endParaRPr lang="en-US" dirty="0" smtClean="0"/>
          </a:p>
          <a:p>
            <a:pPr marL="177571" marR="0" indent="-17757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lowered MIP makes homeownership more affordable and increases access to credit for more responsible home buying individuals and families. </a:t>
            </a:r>
            <a:r>
              <a:rPr lang="en-US" sz="1200" dirty="0" smtClean="0">
                <a:cs typeface="Times New Roman" panose="02020603050405020304" pitchFamily="18" charset="0"/>
              </a:rPr>
              <a:t>This reduction of half a percent will </a:t>
            </a:r>
            <a:r>
              <a:rPr lang="en-US" sz="1200" b="1" dirty="0" smtClean="0">
                <a:cs typeface="Times New Roman" panose="02020603050405020304" pitchFamily="18" charset="0"/>
              </a:rPr>
              <a:t>save FHA borrowers an average of $900 </a:t>
            </a:r>
            <a:r>
              <a:rPr lang="en-US" sz="1200" dirty="0" smtClean="0">
                <a:cs typeface="Times New Roman" panose="02020603050405020304" pitchFamily="18" charset="0"/>
              </a:rPr>
              <a:t>per year, benefiting an estimated 2-3 million families over the next three years, including a quarter million new homebuyers who will now be able to afford a loan</a:t>
            </a:r>
          </a:p>
          <a:p>
            <a:pPr marL="0" indent="0">
              <a:buFont typeface="Arial" panose="020B0604020202020204" pitchFamily="34" charset="0"/>
              <a:buNone/>
            </a:pPr>
            <a:endParaRPr lang="en-US" dirty="0" smtClean="0"/>
          </a:p>
          <a:p>
            <a:pPr marL="177571" indent="-177571">
              <a:buFont typeface="Arial" panose="020B0604020202020204" pitchFamily="34" charset="0"/>
              <a:buChar char="•"/>
            </a:pPr>
            <a:r>
              <a:rPr lang="en-US" dirty="0" smtClean="0"/>
              <a:t>This measured reduction was possible because FHA’s MMI Fund is Back in the Black and we have worked hard to strengthen our own finances to ensure we can serve future generations as we will discuss</a:t>
            </a:r>
            <a:r>
              <a:rPr lang="en-US" baseline="0" dirty="0" smtClean="0"/>
              <a:t> later</a:t>
            </a:r>
            <a:r>
              <a:rPr lang="en-US" dirty="0" smtClean="0"/>
              <a:t>.</a:t>
            </a:r>
          </a:p>
          <a:p>
            <a:r>
              <a:rPr lang="en-US" dirty="0" smtClean="0"/>
              <a:t> </a:t>
            </a:r>
          </a:p>
          <a:p>
            <a:pPr marL="651093" lvl="1" indent="-177571">
              <a:buFont typeface="Arial" panose="020B0604020202020204" pitchFamily="34" charset="0"/>
              <a:buChar char="–"/>
            </a:pPr>
            <a:r>
              <a:rPr lang="en-US" dirty="0" smtClean="0"/>
              <a:t>. </a:t>
            </a:r>
          </a:p>
          <a:p>
            <a:pPr marL="177571" indent="-177571">
              <a:buFont typeface="Arial" panose="020B0604020202020204" pitchFamily="34" charset="0"/>
              <a:buChar char="•"/>
            </a:pPr>
            <a:r>
              <a:rPr lang="en-US" dirty="0" smtClean="0"/>
              <a:t>Clearly</a:t>
            </a:r>
            <a:r>
              <a:rPr lang="en-US" dirty="0"/>
              <a:t>, this premium reduction is a win all around — for qualified borrowers, for the overall economy and for FHA’s finances because we’ll have more responsible folks in our portfolio.    </a:t>
            </a:r>
            <a:endParaRPr lang="en-US" dirty="0" smtClean="0"/>
          </a:p>
          <a:p>
            <a:pPr marL="0" indent="0">
              <a:buFont typeface="Arial" panose="020B0604020202020204" pitchFamily="34" charset="0"/>
              <a:buNone/>
            </a:pPr>
            <a:endParaRPr lang="en-US" dirty="0"/>
          </a:p>
          <a:p>
            <a:pPr marL="177571" indent="-177571">
              <a:buFont typeface="Arial" panose="020B0604020202020204" pitchFamily="34" charset="0"/>
              <a:buChar char="•"/>
            </a:pPr>
            <a:r>
              <a:rPr lang="en-US" dirty="0"/>
              <a:t>When done right, homeownership generates a wide-variety of benefits to our nation.  </a:t>
            </a:r>
          </a:p>
          <a:p>
            <a:pPr marL="177571" indent="-177571">
              <a:buFont typeface="Arial" panose="020B0604020202020204" pitchFamily="34" charset="0"/>
              <a:buChar char="•"/>
            </a:pPr>
            <a:endParaRPr lang="en-US" dirty="0"/>
          </a:p>
          <a:p>
            <a:pPr marL="177571" indent="-177571">
              <a:buFont typeface="Arial" panose="020B0604020202020204" pitchFamily="34" charset="0"/>
              <a:buChar char="•"/>
            </a:pPr>
            <a:endParaRPr lang="en-US" dirty="0"/>
          </a:p>
          <a:p>
            <a:pPr marL="177571" indent="-177571">
              <a:buFont typeface="Arial" panose="020B0604020202020204" pitchFamily="34" charset="0"/>
              <a:buChar char="•"/>
            </a:pPr>
            <a:r>
              <a:rPr lang="en-US" dirty="0"/>
              <a:t>And in taking this step, FHA will continue its unique role in making the dream of homeownership available to a wide-range of responsible Americans — including those often overlooked and forgotten. </a:t>
            </a:r>
          </a:p>
          <a:p>
            <a:pPr marL="177571" indent="-17757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12</a:t>
            </a:fld>
            <a:endParaRPr lang="en-US" dirty="0"/>
          </a:p>
        </p:txBody>
      </p:sp>
    </p:spTree>
    <p:extLst>
      <p:ext uri="{BB962C8B-B14F-4D97-AF65-F5344CB8AC3E}">
        <p14:creationId xmlns:p14="http://schemas.microsoft.com/office/powerpoint/2010/main" val="211660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fontAlgn="auto">
              <a:spcBef>
                <a:spcPts val="0"/>
              </a:spcBef>
              <a:spcAft>
                <a:spcPts val="0"/>
              </a:spcAft>
              <a:defRPr/>
            </a:pPr>
            <a:endParaRPr lang="en-US" b="1" i="1"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856606-F132-4E65-9104-5F06C6FB35CC}"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Speaker Note Guidance</a:t>
            </a:r>
          </a:p>
          <a:p>
            <a:pPr marL="171408" indent="-171408">
              <a:buFont typeface="Arial" panose="020B0604020202020204" pitchFamily="34" charset="0"/>
              <a:buChar char="•"/>
            </a:pPr>
            <a:r>
              <a:rPr lang="en-US" sz="1100" dirty="0"/>
              <a:t>Before we get deeper in the conversation of our planned activities, I first want to take a brief look at one set of market data we are seeing to frame the discussion</a:t>
            </a:r>
          </a:p>
          <a:p>
            <a:pPr marL="171408" indent="-171408">
              <a:buFont typeface="Arial" panose="020B0604020202020204" pitchFamily="34" charset="0"/>
              <a:buChar char="•"/>
            </a:pPr>
            <a:r>
              <a:rPr lang="en-US" sz="1100" dirty="0"/>
              <a:t>This is a brief snapshot or our purchase volume over the past five years.  While we could spend more than the entire discussion on the many factors that are driving FHA business, some of the overarching factors include:</a:t>
            </a:r>
          </a:p>
          <a:p>
            <a:pPr marL="628594" lvl="1" indent="-171435">
              <a:buFont typeface="Wingdings" panose="05000000000000000000" pitchFamily="2" charset="2"/>
              <a:buChar char="§"/>
            </a:pPr>
            <a:r>
              <a:rPr lang="en-US" sz="1100" dirty="0"/>
              <a:t>The continued improvement in non-government backed mortgage participation which typically serves the non first-time homebuyer market</a:t>
            </a:r>
          </a:p>
          <a:p>
            <a:pPr marL="628594" lvl="1" indent="-171435">
              <a:buFont typeface="Wingdings" panose="05000000000000000000" pitchFamily="2" charset="2"/>
              <a:buChar char="§"/>
            </a:pPr>
            <a:r>
              <a:rPr lang="en-US" sz="1100" dirty="0"/>
              <a:t>Continued improvement in the overall economy</a:t>
            </a:r>
          </a:p>
          <a:p>
            <a:pPr marL="628594" lvl="1" indent="-171435">
              <a:buFont typeface="Wingdings" panose="05000000000000000000" pitchFamily="2" charset="2"/>
              <a:buChar char="§"/>
            </a:pPr>
            <a:r>
              <a:rPr lang="en-US" sz="1100" dirty="0"/>
              <a:t>Interest rate fluctuations</a:t>
            </a:r>
          </a:p>
          <a:p>
            <a:pPr marL="628594" lvl="1" indent="-171435">
              <a:buFont typeface="Wingdings" panose="05000000000000000000" pitchFamily="2" charset="2"/>
              <a:buChar char="§"/>
            </a:pPr>
            <a:r>
              <a:rPr lang="en-US" sz="1100" dirty="0"/>
              <a:t>Last but not least, the cost of obtaining an FHA insured loan. </a:t>
            </a:r>
          </a:p>
          <a:p>
            <a:pPr marL="171408" indent="-171408">
              <a:buFont typeface="Arial" panose="020B0604020202020204" pitchFamily="34" charset="0"/>
              <a:buChar char="•"/>
            </a:pPr>
            <a:r>
              <a:rPr lang="en-US" sz="1100" dirty="0"/>
              <a:t>These factors have lead the way for FHA’s market participation to return to a more normal role--providing access to credit for underserved borrowers, especially first-time homebuyers.</a:t>
            </a:r>
          </a:p>
          <a:p>
            <a:pPr marL="171408" indent="-171408" defTabSz="946960">
              <a:buFont typeface="Arial" panose="020B0604020202020204" pitchFamily="34" charset="0"/>
              <a:buChar char="•"/>
              <a:defRPr/>
            </a:pPr>
            <a:r>
              <a:rPr lang="en-US" dirty="0" smtClean="0"/>
              <a:t>FHA </a:t>
            </a:r>
            <a:r>
              <a:rPr lang="en-US" dirty="0"/>
              <a:t>is </a:t>
            </a:r>
            <a:r>
              <a:rPr lang="en-US" b="1" dirty="0"/>
              <a:t>Back in the Black. </a:t>
            </a:r>
            <a:r>
              <a:rPr lang="en-US" dirty="0"/>
              <a:t>And with the MMI Fund on a strong and positive trajectory, FHA is even more focused on addressing the uneven housing recovery through our Blueprint for Access, which targets these borrowers. </a:t>
            </a:r>
          </a:p>
          <a:p>
            <a:pPr marL="171408" indent="-1714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622AB02-FEC7-4794-A814-F94FCB37D1D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8309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a:t>
            </a:r>
            <a:r>
              <a:rPr lang="en-US" baseline="0" dirty="0" smtClean="0"/>
              <a:t> counseling is an important aspect to expanding access to credit because it strengthens homeownership readiness of prospective borrowers and helps troubled borrowers retain their homes.  HUD has an Office of Housing Counseling, provides housing counseling grants, certifies Housing Counseling Agencies, and promotes housing counseling FHA insured and other borrowers.</a:t>
            </a:r>
            <a:endParaRPr lang="en-US"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15</a:t>
            </a:fld>
            <a:endParaRPr lang="en-US" dirty="0"/>
          </a:p>
        </p:txBody>
      </p:sp>
    </p:spTree>
    <p:extLst>
      <p:ext uri="{BB962C8B-B14F-4D97-AF65-F5344CB8AC3E}">
        <p14:creationId xmlns:p14="http://schemas.microsoft.com/office/powerpoint/2010/main" val="3990642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 Counseling before</a:t>
            </a:r>
            <a:r>
              <a:rPr lang="en-US" baseline="0" dirty="0" smtClean="0"/>
              <a:t> purchase has been shown to reduce the potential for default and foreclosure by up to one third.  It benefits mortgage and real estate professionals by generating increased approvals, filtering out applicants who are not ready, increasing customer satisfaction, generating repeat business, and creating opportunities for partnership with non profits and State Agencies that are sources to expand your customer base.</a:t>
            </a:r>
            <a:endParaRPr lang="en-US"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16</a:t>
            </a:fld>
            <a:endParaRPr lang="en-US" dirty="0"/>
          </a:p>
        </p:txBody>
      </p:sp>
    </p:spTree>
    <p:extLst>
      <p:ext uri="{BB962C8B-B14F-4D97-AF65-F5344CB8AC3E}">
        <p14:creationId xmlns:p14="http://schemas.microsoft.com/office/powerpoint/2010/main" val="91381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Speaker Note Guidance:</a:t>
            </a:r>
          </a:p>
          <a:p>
            <a:pPr marL="177549" indent="-177549">
              <a:buFont typeface="Arial" panose="020B0604020202020204" pitchFamily="34" charset="0"/>
              <a:buChar char="•"/>
            </a:pPr>
            <a:r>
              <a:rPr lang="en-US" dirty="0" smtClean="0"/>
              <a:t>On </a:t>
            </a:r>
            <a:r>
              <a:rPr lang="en-US" dirty="0"/>
              <a:t>October 29, 2013, Single Family Housing posted for feedback the first draft section of the future </a:t>
            </a:r>
            <a:r>
              <a:rPr lang="en-US" i="1" dirty="0"/>
              <a:t>Single Family Housing Policy Handbook</a:t>
            </a:r>
            <a:r>
              <a:rPr lang="en-US" dirty="0"/>
              <a:t> (SF Handbook), </a:t>
            </a:r>
            <a:r>
              <a:rPr lang="en-US" i="1" dirty="0"/>
              <a:t>Application through Endorsement for Title II Forward Mortgages </a:t>
            </a:r>
            <a:r>
              <a:rPr lang="en-US" dirty="0"/>
              <a:t>(Application through Endorsement).  </a:t>
            </a:r>
            <a:r>
              <a:rPr lang="en-US" dirty="0" smtClean="0"/>
              <a:t>Since this time, FHA has published other sections and sub-sections</a:t>
            </a:r>
            <a:r>
              <a:rPr lang="en-US" baseline="0" dirty="0" smtClean="0"/>
              <a:t> of the SF Handbook, reinforcing our goal to develop a comprehensive, single source of FHA Single Family Housing Policy.</a:t>
            </a:r>
          </a:p>
          <a:p>
            <a:endParaRPr lang="en-US" baseline="0" dirty="0" smtClean="0"/>
          </a:p>
          <a:p>
            <a:pPr marL="177549" indent="-177549">
              <a:buFont typeface="Arial" panose="020B0604020202020204" pitchFamily="34" charset="0"/>
              <a:buChar char="•"/>
            </a:pPr>
            <a:r>
              <a:rPr lang="en-US" baseline="0" dirty="0" smtClean="0"/>
              <a:t>As of March 18, we’ve consolidated over 225 existing Handbooks, Mortgagee Letters, Housing Notices, Guides and other policy documents into this single source document. On its effective date, these mortgagee letters become superseded in whole or in part by the SF Handbook. </a:t>
            </a:r>
          </a:p>
          <a:p>
            <a:pPr marL="177549" indent="-177549">
              <a:buFont typeface="Arial" panose="020B0604020202020204" pitchFamily="34" charset="0"/>
              <a:buChar char="•"/>
            </a:pPr>
            <a:endParaRPr lang="en-US" dirty="0" smtClean="0"/>
          </a:p>
          <a:p>
            <a:pPr marL="179525" indent="-179525">
              <a:buFont typeface="Arial" panose="020B0604020202020204" pitchFamily="34" charset="0"/>
              <a:buChar char="•"/>
            </a:pPr>
            <a:r>
              <a:rPr lang="en-US" dirty="0" smtClean="0"/>
              <a:t>The SF</a:t>
            </a:r>
            <a:r>
              <a:rPr lang="en-US" baseline="0" dirty="0" smtClean="0"/>
              <a:t> Handbook supports FHA’s Access to Credit strategies </a:t>
            </a:r>
            <a:r>
              <a:rPr lang="en-US" b="1" i="1" baseline="0" dirty="0" smtClean="0"/>
              <a:t>and </a:t>
            </a:r>
            <a:r>
              <a:rPr lang="en-US" baseline="0" dirty="0" smtClean="0"/>
              <a:t>the goal of making it easier for lenders, mortgagees, and other stakeholders to do business with us.</a:t>
            </a:r>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17</a:t>
            </a:fld>
            <a:endParaRPr lang="en-US"/>
          </a:p>
        </p:txBody>
      </p:sp>
    </p:spTree>
    <p:extLst>
      <p:ext uri="{BB962C8B-B14F-4D97-AF65-F5344CB8AC3E}">
        <p14:creationId xmlns:p14="http://schemas.microsoft.com/office/powerpoint/2010/main" val="367691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Speaker</a:t>
            </a:r>
            <a:r>
              <a:rPr lang="en-US" b="1" u="sng" baseline="0" dirty="0" smtClean="0"/>
              <a:t> Note Guidance:</a:t>
            </a:r>
          </a:p>
          <a:p>
            <a:pPr marL="179525" indent="-179525">
              <a:buFont typeface="Arial" panose="020B0604020202020204" pitchFamily="34" charset="0"/>
              <a:buChar char="•"/>
            </a:pPr>
            <a:r>
              <a:rPr lang="en-US" baseline="0" dirty="0" smtClean="0"/>
              <a:t>This is where we’re at with the development of the SF Handbook.</a:t>
            </a:r>
          </a:p>
          <a:p>
            <a:endParaRPr lang="en-US" baseline="0" dirty="0" smtClean="0"/>
          </a:p>
          <a:p>
            <a:pPr marL="179525" indent="-179525">
              <a:buFont typeface="Arial" panose="020B0604020202020204" pitchFamily="34" charset="0"/>
              <a:buChar char="•"/>
            </a:pPr>
            <a:r>
              <a:rPr lang="en-US" baseline="0" dirty="0" smtClean="0"/>
              <a:t>In gold, are sections that have been published and consolidated into a single source.  For Title II Forward Mortgages, a lending entity has just about everything it needs to become an FHA-approved mortgagee, to originate, process, underwrite and obtain an FHA insurance endorsement on almost all Title II forward products and programs, and understand and apply quality control practices on both its business practices and its originations.</a:t>
            </a:r>
          </a:p>
          <a:p>
            <a:endParaRPr lang="en-US" baseline="0" dirty="0" smtClean="0"/>
          </a:p>
          <a:p>
            <a:pPr marL="179525" indent="-179525">
              <a:buFont typeface="Arial" panose="020B0604020202020204" pitchFamily="34" charset="0"/>
              <a:buChar char="•"/>
            </a:pPr>
            <a:r>
              <a:rPr lang="en-US" baseline="0" dirty="0" smtClean="0"/>
              <a:t>We still have a lot of work to do—the sections represented in purple—but these sections are all in progress.</a:t>
            </a:r>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18</a:t>
            </a:fld>
            <a:endParaRPr lang="en-US"/>
          </a:p>
        </p:txBody>
      </p:sp>
    </p:spTree>
    <p:extLst>
      <p:ext uri="{BB962C8B-B14F-4D97-AF65-F5344CB8AC3E}">
        <p14:creationId xmlns:p14="http://schemas.microsoft.com/office/powerpoint/2010/main" val="248393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Speaker</a:t>
            </a:r>
            <a:r>
              <a:rPr lang="en-US" b="1" u="sng" baseline="0" dirty="0" smtClean="0"/>
              <a:t> Note Guidance:</a:t>
            </a:r>
          </a:p>
          <a:p>
            <a:endParaRPr lang="en-US" baseline="0" dirty="0" smtClean="0"/>
          </a:p>
          <a:p>
            <a:pPr marL="179525" indent="-179525">
              <a:buFont typeface="Arial" panose="020B0604020202020204" pitchFamily="34" charset="0"/>
              <a:buChar char="•"/>
            </a:pPr>
            <a:r>
              <a:rPr lang="en-US" baseline="0" dirty="0" smtClean="0"/>
              <a:t>FHA launched its online SF Handbook on the </a:t>
            </a:r>
            <a:r>
              <a:rPr lang="en-US" baseline="0" dirty="0" err="1" smtClean="0"/>
              <a:t>AllRegs</a:t>
            </a:r>
            <a:r>
              <a:rPr lang="en-US" baseline="0" dirty="0" smtClean="0"/>
              <a:t> electronic policy platform on May 18, 2015.</a:t>
            </a:r>
          </a:p>
          <a:p>
            <a:endParaRPr lang="en-US" baseline="0" dirty="0" smtClean="0"/>
          </a:p>
          <a:p>
            <a:pPr marL="179525" indent="-179525">
              <a:buFont typeface="Arial" panose="020B0604020202020204" pitchFamily="34" charset="0"/>
              <a:buChar char="•"/>
            </a:pPr>
            <a:r>
              <a:rPr lang="en-US" baseline="0" dirty="0" smtClean="0"/>
              <a:t>The online SF Handbook resides on an FHA-specific site.  If you use the </a:t>
            </a:r>
            <a:r>
              <a:rPr lang="en-US" baseline="0" dirty="0" err="1" smtClean="0"/>
              <a:t>AllRegs</a:t>
            </a:r>
            <a:r>
              <a:rPr lang="en-US" baseline="0" dirty="0" smtClean="0"/>
              <a:t> commercial site, you’ll have the same type of enhanced functions and features on the new FHA site.</a:t>
            </a:r>
          </a:p>
          <a:p>
            <a:endParaRPr lang="en-US" baseline="0" dirty="0" smtClean="0"/>
          </a:p>
          <a:p>
            <a:pPr marL="179525" indent="-179525">
              <a:buFont typeface="Arial" panose="020B0604020202020204" pitchFamily="34" charset="0"/>
              <a:buChar char="•"/>
            </a:pPr>
            <a:r>
              <a:rPr lang="en-US" baseline="0" dirty="0" smtClean="0"/>
              <a:t>Access to the SF Handbook on the FHA site is free, using a link posted on HUDCLIPS</a:t>
            </a:r>
            <a:r>
              <a:rPr lang="en-US" baseline="0" smtClean="0"/>
              <a:t>. </a:t>
            </a:r>
          </a:p>
          <a:p>
            <a:pPr marL="0" indent="0">
              <a:buFont typeface="Arial" panose="020B0604020202020204" pitchFamily="34" charset="0"/>
              <a:buNone/>
            </a:pPr>
            <a:endParaRPr lang="en-US" baseline="0" dirty="0" smtClean="0"/>
          </a:p>
          <a:p>
            <a:pPr marL="179525" indent="-179525">
              <a:buFont typeface="Arial" panose="020B0604020202020204" pitchFamily="34" charset="0"/>
              <a:buChar char="•"/>
            </a:pPr>
            <a:r>
              <a:rPr lang="en-US" baseline="0" dirty="0" smtClean="0"/>
              <a:t>FHA will maintain the PDF document of the SF Handbook on HUDCLIPS until September 11, 2015.</a:t>
            </a:r>
          </a:p>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19</a:t>
            </a:fld>
            <a:endParaRPr lang="en-US"/>
          </a:p>
        </p:txBody>
      </p:sp>
    </p:spTree>
    <p:extLst>
      <p:ext uri="{BB962C8B-B14F-4D97-AF65-F5344CB8AC3E}">
        <p14:creationId xmlns:p14="http://schemas.microsoft.com/office/powerpoint/2010/main" val="3310491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eaLnBrk="1" fontAlgn="auto" hangingPunct="1">
              <a:spcBef>
                <a:spcPts val="0"/>
              </a:spcBef>
              <a:spcAft>
                <a:spcPts val="0"/>
              </a:spcAft>
              <a:defRPr/>
            </a:pPr>
            <a:r>
              <a:rPr lang="en-US" sz="1300" b="1" u="sng" dirty="0"/>
              <a:t>Speaker Note </a:t>
            </a:r>
            <a:r>
              <a:rPr lang="en-US" sz="1300" b="1" u="sng" dirty="0" smtClean="0"/>
              <a:t>Guidance:</a:t>
            </a:r>
            <a:endParaRPr lang="en-US" sz="1300" b="1" u="sng" dirty="0"/>
          </a:p>
          <a:p>
            <a:pPr marL="179525" indent="-179525" defTabSz="957468" eaLnBrk="1" fontAlgn="auto" hangingPunct="1">
              <a:spcBef>
                <a:spcPts val="0"/>
              </a:spcBef>
              <a:spcAft>
                <a:spcPts val="0"/>
              </a:spcAft>
              <a:buFont typeface="Arial" panose="020B0604020202020204" pitchFamily="34" charset="0"/>
              <a:buChar char="•"/>
              <a:defRPr/>
            </a:pPr>
            <a:r>
              <a:rPr lang="en-US" sz="1300" dirty="0" smtClean="0"/>
              <a:t>THE FIRST</a:t>
            </a:r>
            <a:r>
              <a:rPr lang="en-US" sz="1300" baseline="0" dirty="0" smtClean="0"/>
              <a:t> PART OF THE HANDBOOK ARE THE REQUIREMENTS FOR BEING APPROVED AND REMAINING IN GOOD STANDING TO DO BUSINESS WITH FHA.  WE HAVE  POSTED COMPLETED SECTIONS TO TAKE EFFECT ON SEPTEMBER 14 FOR LENDERS AND APPRAISERS </a:t>
            </a:r>
          </a:p>
          <a:p>
            <a:pPr marL="179525" indent="-179525" defTabSz="957468" eaLnBrk="1" fontAlgn="auto" hangingPunct="1">
              <a:spcBef>
                <a:spcPts val="0"/>
              </a:spcBef>
              <a:spcAft>
                <a:spcPts val="0"/>
              </a:spcAft>
              <a:buFont typeface="Arial" panose="020B0604020202020204" pitchFamily="34" charset="0"/>
              <a:buChar char="•"/>
              <a:defRPr/>
            </a:pPr>
            <a:r>
              <a:rPr lang="en-US" sz="1300" dirty="0" smtClean="0"/>
              <a:t>On </a:t>
            </a:r>
            <a:r>
              <a:rPr lang="en-US" sz="1300" dirty="0"/>
              <a:t>June 30, 2014, Single Family Housing posted for feedback draft sections of the Single Family Housing Policy Handbook (SF Handbook</a:t>
            </a:r>
            <a:r>
              <a:rPr lang="en-US" sz="1300" i="1" dirty="0"/>
              <a:t>), Doing Business with FHA—FHA Lenders and Mortgagees</a:t>
            </a:r>
            <a:r>
              <a:rPr lang="en-US" sz="1300" dirty="0"/>
              <a:t> (Doing Business) and </a:t>
            </a:r>
            <a:r>
              <a:rPr lang="en-US" sz="1300" i="1" dirty="0"/>
              <a:t>Quality Control, Oversight and Compliance </a:t>
            </a:r>
            <a:r>
              <a:rPr lang="en-US" sz="1300" dirty="0"/>
              <a:t>(Oversight and Compliance) sections.  </a:t>
            </a:r>
          </a:p>
          <a:p>
            <a:pPr defTabSz="957468" eaLnBrk="1" fontAlgn="auto" hangingPunct="1">
              <a:spcBef>
                <a:spcPts val="0"/>
              </a:spcBef>
              <a:spcAft>
                <a:spcPts val="0"/>
              </a:spcAft>
              <a:defRPr/>
            </a:pPr>
            <a:r>
              <a:rPr lang="en-US" sz="1300" dirty="0"/>
              <a:t>	- After receiving, reviewing and assessing over 550 feedback responses, and clearing the sections though the Single Family and Departmental process; Single Family Housing published the </a:t>
            </a:r>
            <a:r>
              <a:rPr lang="en-US" sz="1300" dirty="0" smtClean="0"/>
              <a:t>	 final</a:t>
            </a:r>
            <a:r>
              <a:rPr lang="en-US" sz="1300" baseline="0" dirty="0" smtClean="0"/>
              <a:t> </a:t>
            </a:r>
            <a:r>
              <a:rPr lang="en-US" sz="1300" dirty="0" smtClean="0"/>
              <a:t>version </a:t>
            </a:r>
            <a:r>
              <a:rPr lang="en-US" sz="1300" dirty="0"/>
              <a:t>of these sections on the new SF Handbook page on </a:t>
            </a:r>
            <a:r>
              <a:rPr lang="en-US" sz="1300" dirty="0" err="1"/>
              <a:t>HUDClips</a:t>
            </a:r>
            <a:r>
              <a:rPr lang="en-US" sz="1300" dirty="0"/>
              <a:t> on March 18, 2015.</a:t>
            </a:r>
          </a:p>
          <a:p>
            <a:pPr defTabSz="957468" eaLnBrk="1" fontAlgn="auto" hangingPunct="1">
              <a:spcBef>
                <a:spcPts val="0"/>
              </a:spcBef>
              <a:spcAft>
                <a:spcPts val="0"/>
              </a:spcAft>
              <a:defRPr/>
            </a:pPr>
            <a:endParaRPr lang="en-US" sz="1300" dirty="0"/>
          </a:p>
          <a:p>
            <a:pPr marL="179525" indent="-179525" defTabSz="957468" eaLnBrk="1" fontAlgn="auto" hangingPunct="1">
              <a:spcBef>
                <a:spcPts val="0"/>
              </a:spcBef>
              <a:spcAft>
                <a:spcPts val="0"/>
              </a:spcAft>
              <a:buFont typeface="Arial" panose="020B0604020202020204" pitchFamily="34" charset="0"/>
              <a:buChar char="•"/>
              <a:defRPr/>
            </a:pPr>
            <a:r>
              <a:rPr lang="en-US" sz="1300" dirty="0"/>
              <a:t>The Doing Business with FHA section covers Federal Housing Administration (FHA) approval and eligibility requirements for both Title I lenders and Title II Mortgagees, as well as other FHA program participants. </a:t>
            </a:r>
          </a:p>
          <a:p>
            <a:pPr defTabSz="957468" eaLnBrk="1" fontAlgn="auto" hangingPunct="1">
              <a:spcBef>
                <a:spcPts val="0"/>
              </a:spcBef>
              <a:spcAft>
                <a:spcPts val="0"/>
              </a:spcAft>
              <a:defRPr/>
            </a:pPr>
            <a:endParaRPr lang="en-US" sz="1300" dirty="0"/>
          </a:p>
          <a:p>
            <a:pPr marL="179525" indent="-179525" defTabSz="957468" eaLnBrk="1" fontAlgn="auto" hangingPunct="1">
              <a:spcBef>
                <a:spcPts val="0"/>
              </a:spcBef>
              <a:spcAft>
                <a:spcPts val="0"/>
              </a:spcAft>
              <a:buFont typeface="Arial" panose="020B0604020202020204" pitchFamily="34" charset="0"/>
              <a:buChar char="•"/>
              <a:defRPr/>
            </a:pPr>
            <a:r>
              <a:rPr lang="en-US" sz="1300" dirty="0"/>
              <a:t>A  Mortgagee must fully comply with all of the approval and eligibility requirements in order to be approved by FHA to participate in </a:t>
            </a:r>
            <a:r>
              <a:rPr lang="en-US" sz="1300" dirty="0" smtClean="0"/>
              <a:t>all</a:t>
            </a:r>
            <a:r>
              <a:rPr lang="en-US" sz="1300" baseline="0" dirty="0" smtClean="0"/>
              <a:t> aspects</a:t>
            </a:r>
            <a:r>
              <a:rPr lang="en-US" sz="1300" dirty="0" smtClean="0"/>
              <a:t> </a:t>
            </a:r>
            <a:r>
              <a:rPr lang="en-US" sz="1300" dirty="0"/>
              <a:t>of FHA-insured Title I or Title II Mortgages</a:t>
            </a:r>
            <a:r>
              <a:rPr lang="en-US" sz="1300" dirty="0" smtClean="0"/>
              <a:t>.</a:t>
            </a:r>
          </a:p>
          <a:p>
            <a:pPr marL="179525" indent="-179525" defTabSz="957468" eaLnBrk="1" fontAlgn="auto" hangingPunct="1">
              <a:spcBef>
                <a:spcPts val="0"/>
              </a:spcBef>
              <a:spcAft>
                <a:spcPts val="0"/>
              </a:spcAft>
              <a:buFont typeface="Arial" panose="020B0604020202020204" pitchFamily="34" charset="0"/>
              <a:buChar char="•"/>
              <a:defRPr/>
            </a:pPr>
            <a:endParaRPr lang="en-US" sz="1400" dirty="0" smtClean="0"/>
          </a:p>
          <a:p>
            <a:pPr marL="179525" indent="-179525" defTabSz="957468" eaLnBrk="1" fontAlgn="auto" hangingPunct="1">
              <a:spcBef>
                <a:spcPts val="0"/>
              </a:spcBef>
              <a:spcAft>
                <a:spcPts val="0"/>
              </a:spcAft>
              <a:buFont typeface="Arial" panose="020B0604020202020204" pitchFamily="34" charset="0"/>
              <a:buChar char="•"/>
              <a:defRPr/>
            </a:pPr>
            <a:r>
              <a:rPr lang="en-US" sz="1400" dirty="0" smtClean="0"/>
              <a:t>The appraiser sub section</a:t>
            </a:r>
            <a:r>
              <a:rPr lang="en-US" sz="1400" baseline="0" dirty="0" smtClean="0"/>
              <a:t> contains e</a:t>
            </a:r>
            <a:r>
              <a:rPr lang="en-US" sz="1400" dirty="0" smtClean="0"/>
              <a:t>ligibility requirements to be an FHA Roster Appraiser, and the Appraiser Roster application process.  </a:t>
            </a:r>
          </a:p>
          <a:p>
            <a:pPr defTabSz="957468" eaLnBrk="1" fontAlgn="auto" hangingPunct="1">
              <a:spcBef>
                <a:spcPts val="0"/>
              </a:spcBef>
              <a:spcAft>
                <a:spcPts val="0"/>
              </a:spcAft>
              <a:defRPr/>
            </a:pPr>
            <a:endParaRPr lang="en-US" sz="1400" dirty="0" smtClean="0"/>
          </a:p>
          <a:p>
            <a:pPr marL="179525" indent="-179525" defTabSz="957468" eaLnBrk="1" fontAlgn="auto" hangingPunct="1">
              <a:spcBef>
                <a:spcPts val="0"/>
              </a:spcBef>
              <a:spcAft>
                <a:spcPts val="0"/>
              </a:spcAft>
              <a:buFont typeface="Arial" panose="020B0604020202020204" pitchFamily="34" charset="0"/>
              <a:buChar char="•"/>
              <a:defRPr/>
            </a:pPr>
            <a:r>
              <a:rPr lang="en-US" sz="1300" dirty="0" smtClean="0"/>
              <a:t>The overall policy and requirements contained in this sub-section do not include substantive policy changes.  However, many changes were made to content and terminology to accomplish the goal of consolidating and conforming policy to a standard format using clear, consistent language</a:t>
            </a:r>
            <a:endParaRPr lang="en-US" sz="1300" dirty="0"/>
          </a:p>
          <a:p>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20</a:t>
            </a:fld>
            <a:endParaRPr lang="en-US"/>
          </a:p>
        </p:txBody>
      </p:sp>
    </p:spTree>
    <p:extLst>
      <p:ext uri="{BB962C8B-B14F-4D97-AF65-F5344CB8AC3E}">
        <p14:creationId xmlns:p14="http://schemas.microsoft.com/office/powerpoint/2010/main" val="3179679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The heart of our single family handbook are FHA</a:t>
            </a:r>
            <a:r>
              <a:rPr lang="en-US" b="1" u="none" baseline="0" dirty="0" smtClean="0"/>
              <a:t> procedures for applying  borrower, property and loan eligibility standards in originating, underwriting, closing and endorsing title ii forward loans. .  This has been completed for our standard 203(b) loans and 203(k) rehab loans.  </a:t>
            </a:r>
          </a:p>
          <a:p>
            <a:endParaRPr lang="en-US" b="1" u="sng" dirty="0" smtClean="0"/>
          </a:p>
          <a:p>
            <a:pPr marL="177549" indent="-177549">
              <a:buFont typeface="Arial" panose="020B0604020202020204" pitchFamily="34" charset="0"/>
              <a:buChar char="•"/>
            </a:pPr>
            <a:r>
              <a:rPr lang="en-US" dirty="0" smtClean="0"/>
              <a:t>After</a:t>
            </a:r>
            <a:r>
              <a:rPr lang="en-US" baseline="0" dirty="0" smtClean="0"/>
              <a:t> proposing </a:t>
            </a:r>
            <a:r>
              <a:rPr lang="en-US" dirty="0" smtClean="0"/>
              <a:t>draft sections in October of 2013), we reviewed comments on published the completed</a:t>
            </a:r>
            <a:r>
              <a:rPr lang="en-US" baseline="0" dirty="0" smtClean="0"/>
              <a:t> version on </a:t>
            </a:r>
            <a:r>
              <a:rPr lang="en-US" b="0" dirty="0" smtClean="0"/>
              <a:t>in September</a:t>
            </a:r>
            <a:r>
              <a:rPr lang="en-US" b="1" dirty="0" smtClean="0"/>
              <a:t> </a:t>
            </a:r>
            <a:r>
              <a:rPr lang="en-US" b="1" dirty="0"/>
              <a:t>2014, </a:t>
            </a:r>
            <a:r>
              <a:rPr lang="en-US" dirty="0" smtClean="0"/>
              <a:t>titled </a:t>
            </a:r>
            <a:r>
              <a:rPr lang="en-US" i="1" dirty="0"/>
              <a:t>Origination through Post-Closing/Endorsement for Title II Forward Mortgages </a:t>
            </a:r>
            <a:r>
              <a:rPr lang="en-US" dirty="0"/>
              <a:t>(Origination through Post-Closing) on </a:t>
            </a:r>
            <a:r>
              <a:rPr lang="en-US" dirty="0" smtClean="0"/>
              <a:t>the HUD</a:t>
            </a:r>
            <a:r>
              <a:rPr lang="en-US" baseline="0" dirty="0" smtClean="0"/>
              <a:t> Clips </a:t>
            </a:r>
            <a:r>
              <a:rPr lang="en-US" dirty="0" smtClean="0"/>
              <a:t>web </a:t>
            </a:r>
            <a:r>
              <a:rPr lang="en-US" dirty="0"/>
              <a:t>pages as HUD Handbook </a:t>
            </a:r>
            <a:r>
              <a:rPr lang="en-US" dirty="0" smtClean="0"/>
              <a:t>4000.1.</a:t>
            </a:r>
          </a:p>
          <a:p>
            <a:pPr marL="177549" indent="-177549">
              <a:buFont typeface="Arial" panose="020B0604020202020204" pitchFamily="34" charset="0"/>
              <a:buChar char="•"/>
            </a:pPr>
            <a:endParaRPr lang="en-US" sz="2000" dirty="0" smtClean="0"/>
          </a:p>
          <a:p>
            <a:pPr marL="177549" indent="-177549">
              <a:buFont typeface="Arial" panose="020B0604020202020204" pitchFamily="34" charset="0"/>
              <a:buChar char="•"/>
            </a:pPr>
            <a:r>
              <a:rPr lang="en-US" dirty="0" smtClean="0"/>
              <a:t>Updates</a:t>
            </a:r>
            <a:r>
              <a:rPr lang="en-US" baseline="0" dirty="0" smtClean="0"/>
              <a:t> and additions to this section on March 18 :</a:t>
            </a:r>
          </a:p>
          <a:p>
            <a:pPr marL="658259" lvl="1" indent="-179525">
              <a:buFont typeface="Calibri" panose="020F0502020204030204" pitchFamily="34" charset="0"/>
              <a:buChar char="―"/>
            </a:pPr>
            <a:r>
              <a:rPr lang="en-US" baseline="0" dirty="0" smtClean="0"/>
              <a:t>203(k) Rehabilitation Mortgage Insurance Program</a:t>
            </a:r>
          </a:p>
          <a:p>
            <a:pPr marL="658259" lvl="1" indent="-179525">
              <a:buFont typeface="Calibri" panose="020F0502020204030204" pitchFamily="34" charset="0"/>
              <a:buChar char="―"/>
            </a:pPr>
            <a:r>
              <a:rPr lang="en-US" baseline="0" dirty="0" smtClean="0"/>
              <a:t>203(k) Consultant requirements</a:t>
            </a:r>
          </a:p>
          <a:p>
            <a:pPr marL="658259" lvl="1" indent="-179525">
              <a:buFont typeface="Calibri" panose="020F0502020204030204" pitchFamily="34" charset="0"/>
              <a:buChar char="―"/>
            </a:pPr>
            <a:r>
              <a:rPr lang="en-US" baseline="0" dirty="0" smtClean="0"/>
              <a:t>Appraiser and Property Requirements for Title II forward and reverse mortgages</a:t>
            </a:r>
          </a:p>
          <a:p>
            <a:pPr marL="179525" indent="-179525">
              <a:buFont typeface="Calibri" panose="020F0502020204030204" pitchFamily="34" charset="0"/>
              <a:buChar char="―"/>
            </a:pPr>
            <a:endParaRPr lang="en-US" dirty="0" smtClean="0"/>
          </a:p>
          <a:p>
            <a:pPr marL="179525" indent="-179525">
              <a:buFont typeface="Arial" panose="020B0604020202020204" pitchFamily="34" charset="0"/>
              <a:buChar char="•"/>
            </a:pPr>
            <a:r>
              <a:rPr lang="en-US" dirty="0" smtClean="0"/>
              <a:t>Other sections are in process or require rule making.</a:t>
            </a:r>
          </a:p>
          <a:p>
            <a:pPr marL="179525" indent="-179525">
              <a:buFont typeface="Arial" panose="020B0604020202020204" pitchFamily="34" charset="0"/>
              <a:buChar char="•"/>
            </a:pPr>
            <a:endParaRPr lang="en-US" baseline="0" dirty="0" smtClean="0"/>
          </a:p>
          <a:p>
            <a:pPr marL="179525" indent="-179525">
              <a:buFont typeface="Arial" panose="020B0604020202020204" pitchFamily="34" charset="0"/>
              <a:buChar char="•"/>
            </a:pPr>
            <a:r>
              <a:rPr lang="en-US" sz="1300" baseline="0" dirty="0" smtClean="0"/>
              <a:t>Mortgagees </a:t>
            </a:r>
            <a:r>
              <a:rPr lang="en-US" sz="1300" dirty="0" smtClean="0"/>
              <a:t>and </a:t>
            </a:r>
            <a:r>
              <a:rPr lang="en-US" sz="1300" dirty="0"/>
              <a:t>other stakeholders </a:t>
            </a:r>
            <a:r>
              <a:rPr lang="en-US" sz="1300" dirty="0" smtClean="0"/>
              <a:t>will now </a:t>
            </a:r>
            <a:r>
              <a:rPr lang="en-US" sz="1300" dirty="0"/>
              <a:t>have a consolidated source of policy available for origination through obtaining an FHA insurance endorsement for essentially all FHA Title II forward mortgage products and programs</a:t>
            </a:r>
            <a:r>
              <a:rPr lang="en-US" sz="1300" dirty="0" smtClean="0"/>
              <a:t>.</a:t>
            </a:r>
          </a:p>
          <a:p>
            <a:pPr marL="0" indent="0" defTabSz="946926" eaLnBrk="1" fontAlgn="auto" hangingPunct="1">
              <a:spcBef>
                <a:spcPts val="0"/>
              </a:spcBef>
              <a:spcAft>
                <a:spcPts val="0"/>
              </a:spcAft>
              <a:buFont typeface="Arial" panose="020B0604020202020204" pitchFamily="34" charset="0"/>
              <a:buNone/>
              <a:defRPr/>
            </a:pPr>
            <a:endParaRPr lang="en-US" sz="1300" dirty="0" smtClean="0"/>
          </a:p>
          <a:p>
            <a:pPr marL="171450" lvl="1" indent="-171450">
              <a:buFont typeface="Arial" panose="020B0604020202020204" pitchFamily="34" charset="0"/>
              <a:buChar char="•"/>
            </a:pPr>
            <a:r>
              <a:rPr lang="en-US" sz="2000" dirty="0" smtClean="0"/>
              <a:t>Effective for FHA Case Numbers assigned on and after </a:t>
            </a:r>
            <a:r>
              <a:rPr lang="en-US" sz="2000" b="1" dirty="0" smtClean="0"/>
              <a:t>June 15, 2015.</a:t>
            </a:r>
          </a:p>
          <a:p>
            <a:pPr marL="0" lvl="1" indent="0">
              <a:buNone/>
            </a:pPr>
            <a:endParaRPr lang="en-US" sz="1400" dirty="0" smtClean="0"/>
          </a:p>
          <a:p>
            <a:pPr marL="179525" indent="-179525">
              <a:buFont typeface="Arial" panose="020B0604020202020204" pitchFamily="34" charset="0"/>
              <a:buChar char="•"/>
            </a:pPr>
            <a:r>
              <a:rPr lang="en-US" sz="1400" dirty="0" smtClean="0"/>
              <a:t>The Origination through</a:t>
            </a:r>
            <a:r>
              <a:rPr lang="en-US" sz="1400" baseline="0" dirty="0" smtClean="0"/>
              <a:t> Endorsement </a:t>
            </a:r>
            <a:r>
              <a:rPr lang="en-US" sz="1400" dirty="0" smtClean="0"/>
              <a:t>section</a:t>
            </a:r>
            <a:r>
              <a:rPr lang="en-US" sz="1400" baseline="0" dirty="0" smtClean="0"/>
              <a:t> is designed to follow the traditional mortgage process – for instance, general borrower and property eligibility requirements, then detailed underwriting requirements, documentation requirements, followed by all of the processes to submit and then obtain an FHA endorsement.</a:t>
            </a:r>
          </a:p>
          <a:p>
            <a:endParaRPr lang="en-US" sz="1400" baseline="0" dirty="0" smtClean="0"/>
          </a:p>
          <a:p>
            <a:pPr marL="179525" indent="-179525">
              <a:buFont typeface="Arial" panose="020B0604020202020204" pitchFamily="34" charset="0"/>
              <a:buChar char="•"/>
            </a:pPr>
            <a:r>
              <a:rPr lang="en-US" sz="1400" baseline="0" dirty="0" smtClean="0"/>
              <a:t>IMPORTANT:  when you use the SF Handbook, it’s written so that it starts </a:t>
            </a:r>
            <a:r>
              <a:rPr lang="en-US" sz="1400" b="1" i="1" baseline="0" dirty="0" smtClean="0"/>
              <a:t>with our base requirements</a:t>
            </a:r>
            <a:r>
              <a:rPr lang="en-US" sz="1400" baseline="0" dirty="0" smtClean="0"/>
              <a:t> (an FHA 203(b) purchase money mortgage). When you’re originating or underwriting you </a:t>
            </a:r>
            <a:r>
              <a:rPr lang="en-US" sz="1400" b="1" u="sng" baseline="0" dirty="0" smtClean="0"/>
              <a:t>start </a:t>
            </a:r>
            <a:r>
              <a:rPr lang="en-US" sz="1400" baseline="0" dirty="0" smtClean="0"/>
              <a:t>with these requirements, but…</a:t>
            </a:r>
          </a:p>
          <a:p>
            <a:endParaRPr lang="en-US" sz="1400" baseline="0" dirty="0" smtClean="0"/>
          </a:p>
          <a:p>
            <a:pPr marL="179525" indent="-179525">
              <a:buFont typeface="Arial" panose="020B0604020202020204" pitchFamily="34" charset="0"/>
              <a:buChar char="•"/>
            </a:pPr>
            <a:r>
              <a:rPr lang="en-US" sz="1400" baseline="0" dirty="0" smtClean="0"/>
              <a:t>If you’re originating one of our special products and programs, you need to go from our base requirements to the product/program sub-section for additional requirements for the specific product or program.  </a:t>
            </a:r>
            <a:r>
              <a:rPr lang="en-US" sz="1400" b="1" i="0" baseline="0" dirty="0" smtClean="0"/>
              <a:t>They’re not mutually exclusive.  </a:t>
            </a:r>
            <a:r>
              <a:rPr lang="en-US" sz="1400" b="0" i="0" baseline="0" dirty="0" smtClean="0"/>
              <a:t>You can’t originate or underwrite a 203(k) mortgage by only following the policies in the 203(k) subsection. Nor can you originate a 203(k) mortgage using our base requirements and not adding the additional policies in the 203(k) section.</a:t>
            </a:r>
          </a:p>
          <a:p>
            <a:pPr marL="179525" indent="-179525">
              <a:buFont typeface="Arial" panose="020B0604020202020204" pitchFamily="34" charset="0"/>
              <a:buChar char="•"/>
            </a:pPr>
            <a:endParaRPr lang="en-US" sz="1400" dirty="0" smtClean="0"/>
          </a:p>
          <a:p>
            <a:pPr marL="177549" indent="-177549" defTabSz="946926" eaLnBrk="1" fontAlgn="auto" hangingPunct="1">
              <a:spcBef>
                <a:spcPts val="0"/>
              </a:spcBef>
              <a:spcAft>
                <a:spcPts val="0"/>
              </a:spcAft>
              <a:buFont typeface="Arial" panose="020B0604020202020204" pitchFamily="34" charset="0"/>
              <a:buChar char="•"/>
              <a:defRPr/>
            </a:pPr>
            <a:endParaRPr lang="en-US" sz="1300" dirty="0"/>
          </a:p>
          <a:p>
            <a:pPr marL="177549" indent="-177549" defTabSz="94692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21</a:t>
            </a:fld>
            <a:endParaRPr lang="en-US"/>
          </a:p>
        </p:txBody>
      </p:sp>
    </p:spTree>
    <p:extLst>
      <p:ext uri="{BB962C8B-B14F-4D97-AF65-F5344CB8AC3E}">
        <p14:creationId xmlns:p14="http://schemas.microsoft.com/office/powerpoint/2010/main" val="36769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latin typeface="+mn-lt"/>
              </a:rPr>
              <a:t>Expanding Access to Credit</a:t>
            </a:r>
          </a:p>
          <a:p>
            <a:r>
              <a:rPr lang="en-US" sz="1400" dirty="0" smtClean="0">
                <a:latin typeface="+mn-lt"/>
              </a:rPr>
              <a:t>    __  </a:t>
            </a:r>
            <a:r>
              <a:rPr lang="en-US" sz="1200" dirty="0" smtClean="0">
                <a:latin typeface="+mn-lt"/>
              </a:rPr>
              <a:t>Expanding Use of Housing Counseling</a:t>
            </a:r>
          </a:p>
          <a:p>
            <a:pPr marL="688975" indent="-406400">
              <a:buFont typeface="Arial" panose="020B0604020202020204" pitchFamily="34" charset="0"/>
              <a:buChar char="—"/>
            </a:pPr>
            <a:r>
              <a:rPr lang="en-US" sz="1200" i="1" dirty="0" smtClean="0">
                <a:latin typeface="+mn-lt"/>
              </a:rPr>
              <a:t>Single Family Housing Policy Handbook</a:t>
            </a:r>
          </a:p>
          <a:p>
            <a:pPr marL="688975" indent="-406400">
              <a:buFont typeface="Arial" panose="020B0604020202020204" pitchFamily="34" charset="0"/>
              <a:buChar char="—"/>
            </a:pPr>
            <a:r>
              <a:rPr lang="en-US" sz="1200" dirty="0" smtClean="0">
                <a:latin typeface="+mn-lt"/>
              </a:rPr>
              <a:t>Quality Assurance Framework</a:t>
            </a:r>
          </a:p>
          <a:p>
            <a:pPr marL="282575"/>
            <a:endParaRPr lang="en-US" dirty="0" smtClean="0">
              <a:latin typeface="+mn-lt"/>
            </a:endParaRPr>
          </a:p>
          <a:p>
            <a:pPr marL="285750" indent="-285750">
              <a:buFont typeface="Arial" panose="020B0604020202020204" pitchFamily="34" charset="0"/>
              <a:buChar char="•"/>
            </a:pPr>
            <a:r>
              <a:rPr lang="en-US" sz="1400" dirty="0" smtClean="0">
                <a:latin typeface="+mn-lt"/>
              </a:rPr>
              <a:t>Ensuring Long-term Viability of the MMI Fund</a:t>
            </a:r>
          </a:p>
          <a:p>
            <a:endParaRPr lang="en-US" sz="1400" dirty="0" smtClean="0">
              <a:latin typeface="+mn-lt"/>
            </a:endParaRPr>
          </a:p>
          <a:p>
            <a:pPr marL="285750" indent="-285750">
              <a:buFont typeface="Arial" panose="020B0604020202020204" pitchFamily="34" charset="0"/>
              <a:buChar char="•"/>
            </a:pPr>
            <a:r>
              <a:rPr lang="en-US" sz="1400" dirty="0" smtClean="0">
                <a:latin typeface="+mn-lt"/>
              </a:rPr>
              <a:t>Making it Easier to Do Business with FHA</a:t>
            </a:r>
          </a:p>
          <a:p>
            <a:pPr marL="688975" indent="-406400">
              <a:buFont typeface="Arial" panose="020B0604020202020204" pitchFamily="34" charset="0"/>
              <a:buChar char="—"/>
            </a:pPr>
            <a:r>
              <a:rPr lang="en-US" sz="1200" dirty="0" smtClean="0">
                <a:latin typeface="+mn-lt"/>
              </a:rPr>
              <a:t>Strategies for Moving Forward</a:t>
            </a:r>
          </a:p>
          <a:p>
            <a:pPr marL="688975" indent="-406400">
              <a:buFont typeface="Arial" panose="020B0604020202020204" pitchFamily="34" charset="0"/>
              <a:buChar char="—"/>
            </a:pPr>
            <a:r>
              <a:rPr lang="en-US" sz="1200" dirty="0" smtClean="0">
                <a:latin typeface="+mn-lt"/>
              </a:rPr>
              <a:t>Electronic Appraisal Delivery Portal</a:t>
            </a:r>
            <a:endParaRPr lang="en-US" sz="1400" dirty="0" smtClean="0">
              <a:latin typeface="+mn-lt"/>
            </a:endParaRPr>
          </a:p>
          <a:p>
            <a:endParaRPr lang="en-US" b="0" u="none"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3</a:t>
            </a:fld>
            <a:endParaRPr lang="en-US"/>
          </a:p>
        </p:txBody>
      </p:sp>
    </p:spTree>
    <p:extLst>
      <p:ext uri="{BB962C8B-B14F-4D97-AF65-F5344CB8AC3E}">
        <p14:creationId xmlns:p14="http://schemas.microsoft.com/office/powerpoint/2010/main" val="230574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Speaker Note Guidance:</a:t>
            </a:r>
          </a:p>
          <a:p>
            <a:r>
              <a:rPr lang="en-US" dirty="0" smtClean="0"/>
              <a:t>In this example:</a:t>
            </a:r>
          </a:p>
          <a:p>
            <a:pPr marL="228571" indent="-228571">
              <a:buAutoNum type="arabicPeriod"/>
            </a:pPr>
            <a:r>
              <a:rPr lang="en-US" dirty="0" smtClean="0"/>
              <a:t>Property Acceptability Criteria</a:t>
            </a:r>
            <a:r>
              <a:rPr lang="en-US" baseline="0" dirty="0" smtClean="0"/>
              <a:t> for all FHA mortgages (</a:t>
            </a:r>
            <a:r>
              <a:rPr lang="en-US" baseline="0" dirty="0" err="1" smtClean="0"/>
              <a:t>i.e</a:t>
            </a:r>
            <a:r>
              <a:rPr lang="en-US" baseline="0" dirty="0" smtClean="0"/>
              <a:t>, 203(b) requirements)</a:t>
            </a:r>
          </a:p>
          <a:p>
            <a:pPr marL="228571" indent="-228571">
              <a:buAutoNum type="arabicPeriod"/>
            </a:pPr>
            <a:r>
              <a:rPr lang="en-US" baseline="0" dirty="0" smtClean="0"/>
              <a:t>Additional property acceptability criteria for Construction to Permanent, if any, are contained in the Construction to Permanent “Product Sheet” sub-section</a:t>
            </a:r>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22</a:t>
            </a:fld>
            <a:endParaRPr lang="en-US"/>
          </a:p>
        </p:txBody>
      </p:sp>
    </p:spTree>
    <p:extLst>
      <p:ext uri="{BB962C8B-B14F-4D97-AF65-F5344CB8AC3E}">
        <p14:creationId xmlns:p14="http://schemas.microsoft.com/office/powerpoint/2010/main" val="2026582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following appraiser and appraisal-related policies, published on March 18, 2015, work in concert with the appraisal requirements for underwriting in other parts of the SF Handbook’s </a:t>
            </a:r>
            <a:r>
              <a:rPr lang="en-US" sz="1300" i="1" dirty="0"/>
              <a:t>Origination through Endorsement</a:t>
            </a:r>
            <a:r>
              <a:rPr lang="en-US" sz="1300" dirty="0"/>
              <a:t> section: </a:t>
            </a:r>
          </a:p>
          <a:p>
            <a:pPr marL="179525" indent="-179525">
              <a:buFont typeface="Arial" panose="020B0604020202020204" pitchFamily="34" charset="0"/>
              <a:buChar char="•"/>
            </a:pPr>
            <a:r>
              <a:rPr lang="en-US" sz="1300" i="1" u="sng" dirty="0"/>
              <a:t>Appraiser and Property Requirements for Title II Forward and Reverse Mortgages</a:t>
            </a:r>
            <a:r>
              <a:rPr lang="en-US" sz="1300" dirty="0"/>
              <a:t> (SF Handbook II.B):  This section is the newly published version of the draft policies posted for feedback in July 2014.  It contains FHA policies specific to appraiser actions: property eligibility requirements; requirements for appraisers when performing appraisals; and the reporting of appraisal results. The published version of this section also includes:</a:t>
            </a:r>
          </a:p>
          <a:p>
            <a:pPr marL="179525" indent="-179525">
              <a:buFont typeface="Arial" panose="020B0604020202020204" pitchFamily="34" charset="0"/>
              <a:buChar char="•"/>
            </a:pPr>
            <a:r>
              <a:rPr lang="en-US" sz="1300" dirty="0"/>
              <a:t>Further revised language in order to achieve the goal of clear, direct, and consistent language and terminology.</a:t>
            </a:r>
          </a:p>
          <a:p>
            <a:pPr marL="179525" indent="-179525">
              <a:buFont typeface="Arial" panose="020B0604020202020204" pitchFamily="34" charset="0"/>
              <a:buChar char="•"/>
            </a:pPr>
            <a:r>
              <a:rPr lang="en-US" sz="1300" dirty="0"/>
              <a:t>Language implementing policy changes and revisions, as proposed in the draft section posted for feedback in July 2014. </a:t>
            </a:r>
          </a:p>
          <a:p>
            <a:r>
              <a:rPr lang="en-US" sz="1300" dirty="0"/>
              <a:t> </a:t>
            </a:r>
          </a:p>
          <a:p>
            <a:pPr marL="179525" indent="-179525">
              <a:buFont typeface="Arial" panose="020B0604020202020204" pitchFamily="34" charset="0"/>
              <a:buChar char="•"/>
            </a:pPr>
            <a:r>
              <a:rPr lang="en-US" sz="1300" i="1" u="sng" dirty="0"/>
              <a:t>Single Family Housing Appraisal Report and Data Delivery Guide</a:t>
            </a:r>
            <a:r>
              <a:rPr lang="en-US" sz="1300" dirty="0"/>
              <a:t>, which is technically not part of the SF Handbook policy document, but works in concert with, and is accessible through hyperlinks from, the Appraiser and Property Requirements section</a:t>
            </a:r>
            <a:r>
              <a:rPr lang="en-US" sz="1300" i="1" dirty="0"/>
              <a:t> </a:t>
            </a:r>
            <a:r>
              <a:rPr lang="en-US" sz="1300" dirty="0"/>
              <a:t>and other sections of Origination through Endorsement.  This guide includes all the appraisal report and data format information, and instructions for appraisers to complete, and for mortgagees to deliver, appraisal reports and data to FHA for an FHA-insurable mortgage</a:t>
            </a:r>
            <a:r>
              <a:rPr lang="en-US" sz="1300" dirty="0" smtClean="0"/>
              <a:t>.  Published in</a:t>
            </a:r>
            <a:r>
              <a:rPr lang="en-US" sz="1300" baseline="0" dirty="0" smtClean="0"/>
              <a:t> March and effective in June, along with the relevant handbook section.</a:t>
            </a:r>
            <a:endParaRPr lang="en-US" sz="1300" dirty="0"/>
          </a:p>
          <a:p>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23</a:t>
            </a:fld>
            <a:endParaRPr lang="en-US"/>
          </a:p>
        </p:txBody>
      </p:sp>
    </p:spTree>
    <p:extLst>
      <p:ext uri="{BB962C8B-B14F-4D97-AF65-F5344CB8AC3E}">
        <p14:creationId xmlns:p14="http://schemas.microsoft.com/office/powerpoint/2010/main" val="1015165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9209" indent="-299209">
              <a:spcBef>
                <a:spcPts val="1257"/>
              </a:spcBef>
              <a:buFont typeface="Arial" panose="020B0604020202020204" pitchFamily="34" charset="0"/>
              <a:buChar char="•"/>
            </a:pPr>
            <a:r>
              <a:rPr lang="en-US" sz="1300" dirty="0"/>
              <a:t>Consolidates existing FHA policy made after 2006 on all mortgagee requirements</a:t>
            </a:r>
          </a:p>
          <a:p>
            <a:pPr marL="299209" indent="-299209">
              <a:spcBef>
                <a:spcPts val="1257"/>
              </a:spcBef>
              <a:buFont typeface="Arial" panose="020B0604020202020204" pitchFamily="34" charset="0"/>
              <a:buChar char="•"/>
            </a:pPr>
            <a:r>
              <a:rPr lang="en-US" sz="1300" dirty="0"/>
              <a:t>Guidance streamlined to facilitate ease of compliance w/FHA program requirements</a:t>
            </a:r>
          </a:p>
          <a:p>
            <a:pPr marL="299209" indent="-299209">
              <a:spcBef>
                <a:spcPts val="1257"/>
              </a:spcBef>
              <a:buFont typeface="Arial" panose="020B0604020202020204" pitchFamily="34" charset="0"/>
              <a:buChar char="•"/>
            </a:pPr>
            <a:r>
              <a:rPr lang="en-US" sz="1300" dirty="0"/>
              <a:t>References to internal HUD processes eliminated</a:t>
            </a:r>
          </a:p>
          <a:p>
            <a:pPr marL="299209" indent="-299209">
              <a:spcBef>
                <a:spcPts val="1257"/>
              </a:spcBef>
              <a:buFont typeface="Arial" panose="020B0604020202020204" pitchFamily="34" charset="0"/>
              <a:buChar char="•"/>
            </a:pPr>
            <a:r>
              <a:rPr lang="en-US" sz="1300" dirty="0" smtClean="0"/>
              <a:t>Requirements</a:t>
            </a:r>
            <a:r>
              <a:rPr lang="en-US" sz="1300" baseline="0" dirty="0" smtClean="0"/>
              <a:t> </a:t>
            </a:r>
            <a:r>
              <a:rPr lang="en-US" sz="1300" dirty="0" smtClean="0"/>
              <a:t>updated </a:t>
            </a:r>
            <a:r>
              <a:rPr lang="en-US" sz="1300" dirty="0"/>
              <a:t>to reflect current business processes – i.e., electronic vs. paper based</a:t>
            </a:r>
          </a:p>
          <a:p>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24</a:t>
            </a:fld>
            <a:endParaRPr lang="en-US"/>
          </a:p>
        </p:txBody>
      </p:sp>
    </p:spTree>
    <p:extLst>
      <p:ext uri="{BB962C8B-B14F-4D97-AF65-F5344CB8AC3E}">
        <p14:creationId xmlns:p14="http://schemas.microsoft.com/office/powerpoint/2010/main" val="3347668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7B5062-0480-48E2-AED2-C1BBF4BF5C54}"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sz="1000" b="1" u="none" dirty="0" smtClean="0"/>
          </a:p>
          <a:p>
            <a:pPr marL="171404" indent="-171404">
              <a:buFont typeface="Arial" panose="020B0604020202020204" pitchFamily="34" charset="0"/>
              <a:buChar char="•"/>
              <a:defRPr/>
            </a:pPr>
            <a:r>
              <a:rPr lang="en-US" sz="1000" b="1" dirty="0" smtClean="0"/>
              <a:t>Quality </a:t>
            </a:r>
            <a:r>
              <a:rPr lang="en-US" sz="1000" b="1" dirty="0"/>
              <a:t>Assurance Framework: </a:t>
            </a:r>
            <a:r>
              <a:rPr lang="en-US" sz="1000" dirty="0"/>
              <a:t>FHA’s objective is to have a quality assurance (QA) approach that: </a:t>
            </a:r>
          </a:p>
          <a:p>
            <a:pPr marL="628480" lvl="1" indent="-171404" defTabSz="914277">
              <a:buFont typeface="Wingdings" panose="05000000000000000000" pitchFamily="2" charset="2"/>
              <a:buChar char="§"/>
              <a:defRPr/>
            </a:pPr>
            <a:r>
              <a:rPr lang="en-US" sz="1000" dirty="0"/>
              <a:t>Communicates a clear policy message about the importance of abiding by FHA’s underwriting standards and FHA’s willingness to enforce them; </a:t>
            </a:r>
          </a:p>
          <a:p>
            <a:pPr marL="628480" lvl="1" indent="-171404">
              <a:buFont typeface="Wingdings" panose="05000000000000000000" pitchFamily="2" charset="2"/>
              <a:buChar char="§"/>
              <a:defRPr/>
            </a:pPr>
            <a:r>
              <a:rPr lang="en-US" sz="1000" dirty="0"/>
              <a:t>Does not hinder or dissuade lending to FHA-targeted populations; </a:t>
            </a:r>
          </a:p>
          <a:p>
            <a:pPr marL="628480" lvl="1" indent="-171404">
              <a:buFont typeface="Wingdings" panose="05000000000000000000" pitchFamily="2" charset="2"/>
              <a:buChar char="§"/>
              <a:defRPr/>
            </a:pPr>
            <a:r>
              <a:rPr lang="en-US" sz="1000" dirty="0"/>
              <a:t>Facilitates timely feedback to lenders about underwriting quality; </a:t>
            </a:r>
          </a:p>
          <a:p>
            <a:pPr marL="628480" lvl="1" indent="-171404">
              <a:buFont typeface="Wingdings" panose="05000000000000000000" pitchFamily="2" charset="2"/>
              <a:buChar char="§"/>
              <a:defRPr/>
            </a:pPr>
            <a:r>
              <a:rPr lang="en-US" sz="1000" dirty="0"/>
              <a:t>Provides feedback to FHA regarding the effectiveness of its own underwriting policies; and</a:t>
            </a:r>
          </a:p>
          <a:p>
            <a:pPr marL="628480" lvl="1" indent="-171404">
              <a:buFont typeface="Wingdings" panose="05000000000000000000" pitchFamily="2" charset="2"/>
              <a:buChar char="§"/>
              <a:defRPr/>
            </a:pPr>
            <a:r>
              <a:rPr lang="en-US" sz="1000" dirty="0"/>
              <a:t>Applies equally across all FHA lenders; and increases efficiency of enforcement across all stakeholders. </a:t>
            </a:r>
          </a:p>
          <a:p>
            <a:pPr>
              <a:defRPr/>
            </a:pPr>
            <a:r>
              <a:rPr lang="en-US" sz="1000" dirty="0"/>
              <a:t> </a:t>
            </a:r>
          </a:p>
          <a:p>
            <a:pPr>
              <a:defRPr/>
            </a:pPr>
            <a:r>
              <a:rPr lang="en-US" dirty="0"/>
              <a:t> </a:t>
            </a:r>
          </a:p>
          <a:p>
            <a:pPr>
              <a:defRPr/>
            </a:pPr>
            <a:r>
              <a:rPr lang="en-US" dirty="0"/>
              <a:t> </a:t>
            </a:r>
          </a:p>
          <a:p>
            <a:pPr>
              <a:defRPr/>
            </a:pPr>
            <a:endParaRPr lang="en-US" dirty="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D12BF9-5A46-455F-AB0B-C7871C195282}" type="slidenum">
              <a:rPr lang="en-US">
                <a:solidFill>
                  <a:prstClr val="black"/>
                </a:solidFill>
                <a:cs typeface="Arial" charset="0"/>
              </a:rPr>
              <a:pPr fontAlgn="base">
                <a:spcBef>
                  <a:spcPct val="0"/>
                </a:spcBef>
                <a:spcAft>
                  <a:spcPct val="0"/>
                </a:spcAft>
              </a:pPr>
              <a:t>26</a:t>
            </a:fld>
            <a:endParaRPr lang="en-US">
              <a:solidFill>
                <a:prstClr val="black"/>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01" indent="-181201">
              <a:buFont typeface="Arial" panose="020B0604020202020204" pitchFamily="34" charset="0"/>
              <a:buChar char="•"/>
              <a:defRPr/>
            </a:pPr>
            <a:endParaRPr lang="en-US" sz="1400" dirty="0" smtClean="0"/>
          </a:p>
          <a:p>
            <a:pPr marL="181201" indent="-181201">
              <a:buFont typeface="Arial" panose="020B0604020202020204" pitchFamily="34" charset="0"/>
              <a:buChar char="•"/>
              <a:defRPr/>
            </a:pPr>
            <a:r>
              <a:rPr lang="en-US" sz="1400" dirty="0" smtClean="0"/>
              <a:t>We are working on strengthening</a:t>
            </a:r>
            <a:r>
              <a:rPr lang="en-US" sz="1400" baseline="0" dirty="0" smtClean="0"/>
              <a:t> and clarifying </a:t>
            </a:r>
            <a:r>
              <a:rPr lang="en-US" sz="1400" dirty="0" smtClean="0"/>
              <a:t>our quality assurance reviews</a:t>
            </a:r>
            <a:r>
              <a:rPr lang="en-US" sz="1400" baseline="0" dirty="0" smtClean="0"/>
              <a:t> for FHA loan.  </a:t>
            </a:r>
          </a:p>
          <a:p>
            <a:pPr marL="638401" lvl="1" indent="-181201">
              <a:buFont typeface="Arial" panose="020B0604020202020204" pitchFamily="34" charset="0"/>
              <a:buChar char="•"/>
              <a:defRPr/>
            </a:pPr>
            <a:r>
              <a:rPr lang="en-US" sz="1400" baseline="0" dirty="0" smtClean="0"/>
              <a:t>Currently defects are listed based on the causes of defects and the number of instances found not the nature of the defects, </a:t>
            </a:r>
          </a:p>
          <a:p>
            <a:pPr marL="638401" lvl="1" indent="-181201">
              <a:buFont typeface="Arial" panose="020B0604020202020204" pitchFamily="34" charset="0"/>
              <a:buChar char="•"/>
              <a:defRPr/>
            </a:pPr>
            <a:r>
              <a:rPr lang="en-US" sz="1400" baseline="0" dirty="0" smtClean="0"/>
              <a:t>Defects are addressed with the same sanctions whether a loan is $11 over statutory limit or $1100 over statutory limit.  </a:t>
            </a:r>
          </a:p>
          <a:p>
            <a:pPr marL="638401" lvl="1" indent="-181201">
              <a:buFont typeface="Arial" panose="020B0604020202020204" pitchFamily="34" charset="0"/>
              <a:buChar char="•"/>
              <a:defRPr/>
            </a:pPr>
            <a:r>
              <a:rPr lang="en-US" sz="1400" baseline="0" dirty="0" smtClean="0"/>
              <a:t>We also need to improve our communication to the lender as to the sources and causes of the defects so they can address them appropriately. </a:t>
            </a:r>
            <a:endParaRPr lang="en-US" sz="1400" dirty="0" smtClean="0"/>
          </a:p>
          <a:p>
            <a:pPr marL="181201" indent="-181201">
              <a:buFont typeface="Arial" panose="020B0604020202020204" pitchFamily="34" charset="0"/>
              <a:buChar char="•"/>
              <a:defRPr/>
            </a:pPr>
            <a:r>
              <a:rPr lang="en-US" sz="1400" dirty="0" smtClean="0"/>
              <a:t>Proposed new methodology </a:t>
            </a:r>
            <a:r>
              <a:rPr lang="en-US" sz="1400" dirty="0"/>
              <a:t>is comprised of 9 proposed defects, specific sources and causes of defects, and up to four defect severity levels. This new approach will improve transparency and consistency for lenders, and provide better data for FHA to monitor the effectiveness of its policies. </a:t>
            </a:r>
          </a:p>
          <a:p>
            <a:pPr marL="181201" indent="-181201">
              <a:buFont typeface="Arial" panose="020B0604020202020204" pitchFamily="34" charset="0"/>
              <a:buChar char="•"/>
              <a:defRPr/>
            </a:pPr>
            <a:r>
              <a:rPr lang="en-US" sz="1400" dirty="0"/>
              <a:t>Three elements </a:t>
            </a:r>
            <a:r>
              <a:rPr lang="en-US" sz="1400" dirty="0" smtClean="0"/>
              <a:t>of review:</a:t>
            </a:r>
            <a:endParaRPr lang="en-US" sz="1400" dirty="0"/>
          </a:p>
          <a:p>
            <a:pPr marL="664426" lvl="1" indent="-181226">
              <a:buFont typeface="Arial" panose="020B0604020202020204" pitchFamily="34" charset="0"/>
              <a:buChar char="–"/>
              <a:defRPr/>
            </a:pPr>
            <a:r>
              <a:rPr lang="en-US" sz="1400" dirty="0"/>
              <a:t>Identifying a defect.</a:t>
            </a:r>
          </a:p>
          <a:p>
            <a:pPr marL="664426" lvl="1" indent="-181226">
              <a:buFont typeface="Arial" panose="020B0604020202020204" pitchFamily="34" charset="0"/>
              <a:buChar char="–"/>
              <a:defRPr/>
            </a:pPr>
            <a:r>
              <a:rPr lang="en-US" sz="1400" dirty="0"/>
              <a:t>Capturing the sources and causes of the defect.</a:t>
            </a:r>
          </a:p>
          <a:p>
            <a:pPr marL="664426" lvl="1" indent="-181226">
              <a:buFont typeface="Arial" panose="020B0604020202020204" pitchFamily="34" charset="0"/>
              <a:buChar char="–"/>
              <a:defRPr/>
            </a:pPr>
            <a:r>
              <a:rPr lang="en-US" sz="1400" dirty="0"/>
              <a:t>Assessing the severity of a defect.</a:t>
            </a:r>
          </a:p>
          <a:p>
            <a:pPr marL="457076" lvl="1">
              <a:defRPr/>
            </a:pPr>
            <a:endParaRPr lang="en-US" sz="900"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27</a:t>
            </a:fld>
            <a:endParaRPr lang="en-US" dirty="0"/>
          </a:p>
        </p:txBody>
      </p:sp>
    </p:spTree>
    <p:extLst>
      <p:ext uri="{BB962C8B-B14F-4D97-AF65-F5344CB8AC3E}">
        <p14:creationId xmlns:p14="http://schemas.microsoft.com/office/powerpoint/2010/main" val="3621977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defRPr/>
            </a:pPr>
            <a:r>
              <a:rPr lang="en-US" sz="900" b="1" u="sng" dirty="0" smtClean="0"/>
              <a:t>Speaker Note Guidance:</a:t>
            </a:r>
          </a:p>
          <a:p>
            <a:pPr marL="171427" indent="-171427" eaLnBrk="1" hangingPunct="1">
              <a:buFont typeface="Arial" panose="020B0604020202020204" pitchFamily="34" charset="0"/>
              <a:buChar char="•"/>
              <a:defRPr/>
            </a:pPr>
            <a:r>
              <a:rPr lang="en-US" sz="900" dirty="0" smtClean="0"/>
              <a:t>The supplemental performance management</a:t>
            </a:r>
            <a:r>
              <a:rPr lang="en-US" sz="900" baseline="0" dirty="0" smtClean="0"/>
              <a:t> initiative </a:t>
            </a:r>
            <a:r>
              <a:rPr lang="en-US" sz="900" dirty="0" smtClean="0"/>
              <a:t>will provide </a:t>
            </a:r>
            <a:r>
              <a:rPr lang="en-US" sz="900" dirty="0"/>
              <a:t>a </a:t>
            </a:r>
            <a:r>
              <a:rPr lang="en-US" sz="900" dirty="0" smtClean="0"/>
              <a:t>broader </a:t>
            </a:r>
            <a:r>
              <a:rPr lang="en-US" sz="900" dirty="0"/>
              <a:t>analysis of a lender’s </a:t>
            </a:r>
            <a:r>
              <a:rPr lang="en-US" sz="900" dirty="0" smtClean="0"/>
              <a:t>performance</a:t>
            </a:r>
            <a:r>
              <a:rPr lang="en-US" sz="900" baseline="0" dirty="0" smtClean="0"/>
              <a:t>.  Lenders are concerned about higher default and claim risks possibly involved in serving creditworthy but difficult to serve borrowers.   The new metric will  be used in the context of the Credit Watch Termination Initiative to compare lenders’ default and foreclosure rates for the specific risk mix used by a lender </a:t>
            </a:r>
            <a:r>
              <a:rPr lang="en-US" sz="900" dirty="0" smtClean="0"/>
              <a:t>as </a:t>
            </a:r>
            <a:r>
              <a:rPr lang="en-US" sz="900" dirty="0"/>
              <a:t>an additional </a:t>
            </a:r>
            <a:r>
              <a:rPr lang="en-US" sz="900" dirty="0" smtClean="0"/>
              <a:t>compensating factor. </a:t>
            </a:r>
            <a:r>
              <a:rPr lang="en-US" sz="900" dirty="0"/>
              <a:t> </a:t>
            </a:r>
            <a:r>
              <a:rPr lang="en-US" sz="900" dirty="0" smtClean="0"/>
              <a:t>This reflects </a:t>
            </a:r>
            <a:r>
              <a:rPr lang="en-US" sz="900" dirty="0"/>
              <a:t>FHA’s belief that a number of factors are relevant to and indicative of a lender’s performance, and that a lender’s story cannot be summarized by only its Compare Ratio. </a:t>
            </a:r>
          </a:p>
          <a:p>
            <a:pPr eaLnBrk="1" hangingPunct="1">
              <a:defRPr/>
            </a:pPr>
            <a:r>
              <a:rPr lang="en-US" sz="900" dirty="0"/>
              <a:t> </a:t>
            </a:r>
          </a:p>
          <a:p>
            <a:pPr marL="171427" indent="-171427" eaLnBrk="1" hangingPunct="1">
              <a:buFont typeface="Arial" panose="020B0604020202020204" pitchFamily="34" charset="0"/>
              <a:buChar char="•"/>
              <a:defRPr/>
            </a:pPr>
            <a:r>
              <a:rPr lang="en-US" sz="900" dirty="0" smtClean="0"/>
              <a:t>This was posted for feedback on our Drafting Table Web page on May 13, 2014; feedback period was open until June 13, 2014:</a:t>
            </a:r>
          </a:p>
          <a:p>
            <a:pPr marL="628650" lvl="1" indent="-171450" eaLnBrk="1" hangingPunct="1">
              <a:buFont typeface="Wingdings" panose="05000000000000000000" pitchFamily="2" charset="2"/>
              <a:buChar char="§"/>
              <a:defRPr/>
            </a:pPr>
            <a:r>
              <a:rPr lang="en-US" sz="900" dirty="0" smtClean="0"/>
              <a:t>Received 15 responses: trade associations, lenders, a consulting firm and a think tank</a:t>
            </a:r>
          </a:p>
          <a:p>
            <a:pPr marL="628650" lvl="1" indent="-171450" eaLnBrk="1" hangingPunct="1">
              <a:buFont typeface="Wingdings" panose="05000000000000000000" pitchFamily="2" charset="2"/>
              <a:buChar char="§"/>
              <a:defRPr/>
            </a:pPr>
            <a:r>
              <a:rPr lang="en-US" sz="900" dirty="0" smtClean="0"/>
              <a:t>Overall, feedback is very supportive of the measure </a:t>
            </a:r>
            <a:r>
              <a:rPr lang="en-US" sz="900" dirty="0" smtClean="0">
                <a:solidFill>
                  <a:srgbClr val="C00000"/>
                </a:solidFill>
              </a:rPr>
              <a:t>[but most felt that the proposal would not achieve the intended effect in its current form]</a:t>
            </a:r>
          </a:p>
          <a:p>
            <a:pPr marL="628650" lvl="1" indent="-171450" eaLnBrk="1" hangingPunct="1">
              <a:buFont typeface="Wingdings" panose="05000000000000000000" pitchFamily="2" charset="2"/>
              <a:buChar char="§"/>
              <a:defRPr/>
            </a:pPr>
            <a:r>
              <a:rPr lang="en-US" sz="900" dirty="0" smtClean="0"/>
              <a:t>Most common feedback: Need more clarification on how it will be used under the Credit Watch initiative; support for Urban Institute “lender mix-expected SDQ rate” proposal; introduce more FICO buckets and conversely, eliminate credit score bands; and others.</a:t>
            </a:r>
          </a:p>
          <a:p>
            <a:pPr lvl="1" eaLnBrk="1" hangingPunct="1">
              <a:buFont typeface="Wingdings" panose="05000000000000000000" pitchFamily="2" charset="2"/>
              <a:buNone/>
              <a:defRPr/>
            </a:pPr>
            <a:endParaRPr lang="en-US" sz="900" dirty="0" smtClean="0"/>
          </a:p>
          <a:p>
            <a:pPr eaLnBrk="1" hangingPunct="1">
              <a:buFont typeface="Arial" panose="020B0604020202020204" pitchFamily="34" charset="0"/>
              <a:buNone/>
              <a:defRPr/>
            </a:pPr>
            <a:r>
              <a:rPr lang="en-US" sz="900" u="sng" dirty="0" smtClean="0"/>
              <a:t>Additional Details</a:t>
            </a:r>
          </a:p>
          <a:p>
            <a:pPr marL="171427" indent="-171427" eaLnBrk="1" hangingPunct="1">
              <a:buFont typeface="Arial" panose="020B0604020202020204" pitchFamily="34" charset="0"/>
              <a:buChar char="•"/>
              <a:defRPr/>
            </a:pPr>
            <a:r>
              <a:rPr lang="en-US" sz="900" dirty="0" smtClean="0"/>
              <a:t>Compares </a:t>
            </a:r>
            <a:r>
              <a:rPr lang="en-US" sz="900" dirty="0"/>
              <a:t>lender performance to a targeted risk mix and default rate, weighting defaults within three different credit score bands.  </a:t>
            </a:r>
            <a:r>
              <a:rPr lang="en-US" sz="900" dirty="0" smtClean="0"/>
              <a:t>Creates </a:t>
            </a:r>
            <a:r>
              <a:rPr lang="en-US" sz="900" dirty="0"/>
              <a:t>a lender’s weighted average default rate that will be compared to an FHA target rate to derive a Supplemental Performance Metric Score.  </a:t>
            </a:r>
          </a:p>
          <a:p>
            <a:pPr marL="171427" indent="-171427" eaLnBrk="1" hangingPunct="1">
              <a:buFont typeface="Arial" panose="020B0604020202020204" pitchFamily="34" charset="0"/>
              <a:buChar char="•"/>
              <a:defRPr/>
            </a:pPr>
            <a:r>
              <a:rPr lang="en-US" sz="900" dirty="0"/>
              <a:t>The target weighted seriously delinquent (SDQ) rate is initially proposed to be 1.60%, but may be revised on at least an annual basis. If the lender’s Supplemental Metric Performance Score is less than 125% of the target rate, this may be a consideration to not take further action under the Initiative, along with other factors, such</a:t>
            </a:r>
            <a:r>
              <a:rPr lang="en-US" sz="900" b="1" dirty="0"/>
              <a:t> </a:t>
            </a:r>
            <a:r>
              <a:rPr lang="en-US" sz="900" dirty="0"/>
              <a:t>as de </a:t>
            </a:r>
            <a:r>
              <a:rPr lang="en-US" sz="900" dirty="0" err="1"/>
              <a:t>minimus</a:t>
            </a:r>
            <a:r>
              <a:rPr lang="en-US" sz="900" dirty="0"/>
              <a:t> volumes. Alternatively, if it is equal or greater than 125% of the target rate, that may be a consideration to move forward under the Credit Watch Initiative.</a:t>
            </a:r>
          </a:p>
          <a:p>
            <a:pPr eaLnBrk="1" hangingPunct="1">
              <a:defRPr/>
            </a:pPr>
            <a:endParaRPr lang="en-US" sz="900" dirty="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9426C0-E38E-40AF-B3E8-50D5B099AC26}"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Congress requires our insurance fund to be self</a:t>
            </a:r>
            <a:r>
              <a:rPr lang="en-US" altLang="en-US" baseline="0" dirty="0" smtClean="0"/>
              <a:t> supporting and to generate a 2 percent capital reserve which is calculated  based on a strict standard that anticipates future claims but does not consider income from FHA premiums on anticipated future business.</a:t>
            </a:r>
            <a:endParaRPr lang="en-US" alt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7CBFFB-B876-4468-95A2-FCD5CDF39638}"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smtClean="0">
              <a:latin typeface="+mn-lt"/>
            </a:endParaRPr>
          </a:p>
          <a:p>
            <a:pPr marL="285750" indent="-285750">
              <a:buFont typeface="Arial" panose="020B0604020202020204" pitchFamily="34" charset="0"/>
              <a:buChar char="•"/>
            </a:pPr>
            <a:r>
              <a:rPr lang="en-US" sz="1200" dirty="0" smtClean="0">
                <a:latin typeface="+mn-lt"/>
              </a:rPr>
              <a:t>Since last year, the Fund improved $6 Billion, and by $21 Billion over the past two years.</a:t>
            </a:r>
          </a:p>
          <a:p>
            <a:endParaRPr lang="en-US" sz="1200" dirty="0" smtClean="0">
              <a:latin typeface="+mn-lt"/>
            </a:endParaRPr>
          </a:p>
          <a:p>
            <a:pPr marL="285750" indent="-285750">
              <a:buFont typeface="Arial" panose="020B0604020202020204" pitchFamily="34" charset="0"/>
              <a:buChar char="•"/>
            </a:pPr>
            <a:r>
              <a:rPr lang="en-US" sz="1200" dirty="0" smtClean="0">
                <a:latin typeface="+mn-lt"/>
              </a:rPr>
              <a:t>Robust policy actions lead to this result.  This includes the increase in loan premiums, which we only partially pulled back with the 50 basis point reduction</a:t>
            </a:r>
            <a:r>
              <a:rPr lang="en-US" sz="1200" baseline="0" dirty="0" smtClean="0">
                <a:latin typeface="+mn-lt"/>
              </a:rPr>
              <a:t> earlier in our fiscal year, more aggressive loss mitigation (foreclosure prevention) and the changes to the reverse mortgage program.</a:t>
            </a:r>
            <a:endParaRPr lang="en-US" sz="1200" dirty="0" smtClean="0">
              <a:latin typeface="+mn-lt"/>
            </a:endParaRPr>
          </a:p>
          <a:p>
            <a:endParaRPr lang="en-US" sz="1200" dirty="0" smtClean="0">
              <a:latin typeface="+mn-lt"/>
            </a:endParaRPr>
          </a:p>
          <a:p>
            <a:pPr marL="285750" indent="-285750">
              <a:buFont typeface="Arial" panose="020B0604020202020204" pitchFamily="34" charset="0"/>
              <a:buChar char="•"/>
            </a:pPr>
            <a:r>
              <a:rPr lang="en-US" sz="1200" dirty="0" smtClean="0">
                <a:latin typeface="+mn-lt"/>
              </a:rPr>
              <a:t>With the Fund on the right track, FHA is sharpening its focus on facilitating access for creditworthy families</a:t>
            </a:r>
            <a:r>
              <a:rPr lang="en-US" sz="1200" dirty="0" smtClean="0"/>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30</a:t>
            </a:fld>
            <a:endParaRPr lang="en-US" dirty="0"/>
          </a:p>
        </p:txBody>
      </p:sp>
    </p:spTree>
    <p:extLst>
      <p:ext uri="{BB962C8B-B14F-4D97-AF65-F5344CB8AC3E}">
        <p14:creationId xmlns:p14="http://schemas.microsoft.com/office/powerpoint/2010/main" val="3329739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B05DEE-036C-40EB-8A57-472B47A7B1BD}"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856606-F132-4E65-9104-5F06C6FB35CC}"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0"/>
              </a:spcAft>
              <a:buFont typeface="Arial" panose="020B0604020202020204" pitchFamily="34" charset="0"/>
              <a:buNone/>
              <a:defRPr/>
            </a:pPr>
            <a:r>
              <a:rPr lang="en-US" sz="1400" b="1" u="sng" dirty="0" smtClean="0"/>
              <a:t>Speaker Note Guidance</a:t>
            </a:r>
          </a:p>
          <a:p>
            <a:pPr marL="177571" indent="-177571" fontAlgn="auto">
              <a:spcBef>
                <a:spcPts val="0"/>
              </a:spcBef>
              <a:spcAft>
                <a:spcPts val="0"/>
              </a:spcAft>
              <a:buFont typeface="Arial" panose="020B0604020202020204" pitchFamily="34" charset="0"/>
              <a:buChar char="•"/>
              <a:defRPr/>
            </a:pPr>
            <a:r>
              <a:rPr lang="en-US" sz="1400" dirty="0" smtClean="0"/>
              <a:t>FHA </a:t>
            </a:r>
            <a:r>
              <a:rPr lang="en-US" sz="1400" dirty="0"/>
              <a:t>SF Handbook – creating a single authoritative source for FHA SF policy; will be available </a:t>
            </a:r>
            <a:r>
              <a:rPr lang="en-US" sz="1400" dirty="0" smtClean="0"/>
              <a:t>on</a:t>
            </a:r>
            <a:r>
              <a:rPr lang="en-US" sz="1400" baseline="0" dirty="0" smtClean="0"/>
              <a:t> an FHA site on the </a:t>
            </a:r>
            <a:r>
              <a:rPr lang="en-US" sz="1400" baseline="0" dirty="0" err="1" smtClean="0"/>
              <a:t>AllRegs</a:t>
            </a:r>
            <a:r>
              <a:rPr lang="en-US" sz="1400" baseline="0" dirty="0" smtClean="0"/>
              <a:t> policy platform</a:t>
            </a:r>
            <a:r>
              <a:rPr lang="en-US" sz="1400" dirty="0" smtClean="0"/>
              <a:t>, </a:t>
            </a:r>
            <a:r>
              <a:rPr lang="en-US" sz="1400" dirty="0"/>
              <a:t>so you’ll be able to find it in the same location as other mortgage guides and handbooks you may currently utilize. </a:t>
            </a:r>
          </a:p>
          <a:p>
            <a:pPr marL="177571" indent="-177571" fontAlgn="auto">
              <a:spcBef>
                <a:spcPts val="0"/>
              </a:spcBef>
              <a:spcAft>
                <a:spcPts val="0"/>
              </a:spcAft>
              <a:buFont typeface="Arial" panose="020B0604020202020204" pitchFamily="34" charset="0"/>
              <a:buChar char="•"/>
              <a:defRPr/>
            </a:pPr>
            <a:endParaRPr lang="en-US" sz="1400" dirty="0"/>
          </a:p>
          <a:p>
            <a:pPr marL="177571" indent="-177571" fontAlgn="auto">
              <a:spcBef>
                <a:spcPts val="0"/>
              </a:spcBef>
              <a:spcAft>
                <a:spcPts val="0"/>
              </a:spcAft>
              <a:buFont typeface="Arial" panose="020B0604020202020204" pitchFamily="34" charset="0"/>
              <a:buChar char="•"/>
              <a:defRPr/>
            </a:pPr>
            <a:r>
              <a:rPr lang="en-US" sz="1400" dirty="0"/>
              <a:t>Implement broader use of e-Signature policy. </a:t>
            </a:r>
          </a:p>
          <a:p>
            <a:pPr marL="177571" indent="-177571" fontAlgn="auto">
              <a:spcBef>
                <a:spcPts val="0"/>
              </a:spcBef>
              <a:spcAft>
                <a:spcPts val="0"/>
              </a:spcAft>
              <a:buFont typeface="Arial" panose="020B0604020202020204" pitchFamily="34" charset="0"/>
              <a:buChar char="•"/>
              <a:defRPr/>
            </a:pPr>
            <a:endParaRPr lang="en-US" sz="1400" dirty="0"/>
          </a:p>
          <a:p>
            <a:pPr marL="177571" indent="-177571" fontAlgn="auto">
              <a:spcBef>
                <a:spcPts val="0"/>
              </a:spcBef>
              <a:spcAft>
                <a:spcPts val="0"/>
              </a:spcAft>
              <a:buFont typeface="Arial" panose="020B0604020202020204" pitchFamily="34" charset="0"/>
              <a:buChar char="•"/>
              <a:defRPr/>
            </a:pPr>
            <a:r>
              <a:rPr lang="en-US" sz="1400" dirty="0"/>
              <a:t>Business Transformation – implementing new </a:t>
            </a:r>
            <a:r>
              <a:rPr lang="en-US" sz="1400" dirty="0" smtClean="0"/>
              <a:t>automation</a:t>
            </a:r>
            <a:r>
              <a:rPr lang="en-US" sz="1400" baseline="0" dirty="0" smtClean="0"/>
              <a:t> related </a:t>
            </a:r>
            <a:r>
              <a:rPr lang="en-US" sz="1400" dirty="0" smtClean="0"/>
              <a:t>capabilities </a:t>
            </a:r>
            <a:r>
              <a:rPr lang="en-US" sz="1400" dirty="0"/>
              <a:t>and moving some systems to a new HUD technology platform.</a:t>
            </a:r>
          </a:p>
          <a:p>
            <a:pPr marL="177571" indent="-177571" fontAlgn="auto">
              <a:spcBef>
                <a:spcPts val="0"/>
              </a:spcBef>
              <a:spcAft>
                <a:spcPts val="0"/>
              </a:spcAft>
              <a:buFont typeface="Arial" panose="020B0604020202020204" pitchFamily="34" charset="0"/>
              <a:buChar char="•"/>
              <a:defRPr/>
            </a:pPr>
            <a:endParaRPr lang="en-US" sz="1400" dirty="0"/>
          </a:p>
          <a:p>
            <a:pPr marL="177571" indent="-177571" fontAlgn="auto">
              <a:spcBef>
                <a:spcPts val="0"/>
              </a:spcBef>
              <a:spcAft>
                <a:spcPts val="0"/>
              </a:spcAft>
              <a:buFont typeface="Arial" panose="020B0604020202020204" pitchFamily="34" charset="0"/>
              <a:buChar char="•"/>
              <a:defRPr/>
            </a:pPr>
            <a:r>
              <a:rPr lang="en-US" sz="1400" dirty="0"/>
              <a:t>Electronic Appraisal Data Portal: improving access to data earlier in the process to improve risk management and to minimize paper.</a:t>
            </a:r>
          </a:p>
          <a:p>
            <a:pPr marL="177571" indent="-177571" fontAlgn="auto">
              <a:spcBef>
                <a:spcPts val="0"/>
              </a:spcBef>
              <a:spcAft>
                <a:spcPts val="0"/>
              </a:spcAft>
              <a:buFont typeface="Arial" panose="020B0604020202020204" pitchFamily="34" charset="0"/>
              <a:buChar char="•"/>
              <a:defRPr/>
            </a:pPr>
            <a:endParaRPr lang="en-US" sz="1400" dirty="0"/>
          </a:p>
          <a:p>
            <a:pPr marL="177571" indent="-177571" fontAlgn="auto">
              <a:spcBef>
                <a:spcPts val="0"/>
              </a:spcBef>
              <a:spcAft>
                <a:spcPts val="0"/>
              </a:spcAft>
              <a:buFont typeface="Arial" panose="020B0604020202020204" pitchFamily="34" charset="0"/>
              <a:buChar char="•"/>
              <a:defRPr/>
            </a:pPr>
            <a:r>
              <a:rPr lang="en-US" sz="1400" dirty="0"/>
              <a:t>Lender Electronic Assessment Portal: enabling FHA to better identify, mitigate, and manage counterparty risk; automate manual processes; and replace antiquated technology.</a:t>
            </a:r>
          </a:p>
          <a:p>
            <a:pPr marL="177571" indent="-177571" fontAlgn="auto">
              <a:spcBef>
                <a:spcPts val="0"/>
              </a:spcBef>
              <a:spcAft>
                <a:spcPts val="0"/>
              </a:spcAft>
              <a:buFont typeface="Arial" panose="020B0604020202020204" pitchFamily="34" charset="0"/>
              <a:buChar char="•"/>
              <a:defRPr/>
            </a:pPr>
            <a:endParaRPr lang="en-US" sz="1400" dirty="0"/>
          </a:p>
          <a:p>
            <a:pPr marL="177571" indent="-177571" fontAlgn="auto">
              <a:spcBef>
                <a:spcPts val="0"/>
              </a:spcBef>
              <a:spcAft>
                <a:spcPts val="0"/>
              </a:spcAft>
              <a:buFont typeface="Arial" panose="020B0604020202020204" pitchFamily="34" charset="0"/>
              <a:buChar char="•"/>
              <a:defRPr/>
            </a:pPr>
            <a:r>
              <a:rPr lang="en-US" sz="1400" dirty="0"/>
              <a:t>Leverage industry data standards (MISMO), where possible.</a:t>
            </a:r>
          </a:p>
          <a:p>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32</a:t>
            </a:fld>
            <a:endParaRPr lang="en-US" dirty="0"/>
          </a:p>
        </p:txBody>
      </p:sp>
    </p:spTree>
    <p:extLst>
      <p:ext uri="{BB962C8B-B14F-4D97-AF65-F5344CB8AC3E}">
        <p14:creationId xmlns:p14="http://schemas.microsoft.com/office/powerpoint/2010/main" val="3397110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b="1" u="sng" dirty="0" smtClean="0">
                <a:latin typeface="+mn-lt"/>
                <a:cs typeface="Times New Roman" pitchFamily="18" charset="0"/>
              </a:rPr>
              <a:t>Speaker Note Guidance:</a:t>
            </a:r>
          </a:p>
          <a:p>
            <a:pPr marL="171450" indent="-171450">
              <a:spcBef>
                <a:spcPts val="1200"/>
              </a:spcBef>
              <a:buFont typeface="Arial" panose="020B0604020202020204" pitchFamily="34" charset="0"/>
              <a:buChar char="•"/>
            </a:pPr>
            <a:r>
              <a:rPr lang="en-US" dirty="0" smtClean="0">
                <a:latin typeface="+mn-lt"/>
                <a:cs typeface="Times New Roman" pitchFamily="18" charset="0"/>
              </a:rPr>
              <a:t>FHA’s Electronic Appraisal Delivery (EAD) portal is a web-based platform where mortgagees and their authorized agents will electronically submit all appraisal reports prior to endorsement.</a:t>
            </a:r>
          </a:p>
          <a:p>
            <a:pPr marL="344488" indent="-344488">
              <a:spcBef>
                <a:spcPts val="1200"/>
              </a:spcBef>
              <a:buFont typeface="Arial" panose="020B0604020202020204" pitchFamily="34" charset="0"/>
              <a:buChar char="•"/>
            </a:pPr>
            <a:r>
              <a:rPr lang="en-US" dirty="0" smtClean="0">
                <a:latin typeface="+mn-lt"/>
              </a:rPr>
              <a:t>Website is located at </a:t>
            </a:r>
            <a:r>
              <a:rPr lang="en-US" b="1" dirty="0" smtClean="0">
                <a:latin typeface="+mn-lt"/>
              </a:rPr>
              <a:t>ElectronicAppraisalDelivery.com.</a:t>
            </a:r>
          </a:p>
          <a:p>
            <a:pPr marL="344488" lvl="0" indent="-344488">
              <a:spcBef>
                <a:spcPts val="1200"/>
              </a:spcBef>
              <a:buFont typeface="Arial" panose="020B0604020202020204" pitchFamily="34" charset="0"/>
              <a:buChar char="•"/>
            </a:pPr>
            <a:r>
              <a:rPr lang="en-US" dirty="0" smtClean="0">
                <a:latin typeface="+mn-lt"/>
              </a:rPr>
              <a:t>EAD enables FHA-approved mortgagees and/or their third-party service providers to access the portal to electronically upload, submit and/or view appraisal data.</a:t>
            </a:r>
          </a:p>
          <a:p>
            <a:pPr marL="344488" lvl="0" indent="-344488">
              <a:spcBef>
                <a:spcPts val="1200"/>
              </a:spcBef>
              <a:buFont typeface="Arial" panose="020B0604020202020204" pitchFamily="34" charset="0"/>
              <a:buChar char="•"/>
            </a:pPr>
            <a:r>
              <a:rPr lang="en-US" dirty="0" smtClean="0">
                <a:latin typeface="+mn-lt"/>
              </a:rPr>
              <a:t>Provides automatic update of appraisal data on the Appraisal Logging screen in FHA Connection, a link to the Appraisal PDF file(s) to support the Endorsement, Quality Assurance , and Post Endorsement Technical Review processes, and stores appraisal data for future analysis. </a:t>
            </a:r>
          </a:p>
          <a:p>
            <a:pPr marL="344488" lvl="0" indent="-344488">
              <a:spcBef>
                <a:spcPts val="1200"/>
              </a:spcBef>
              <a:buFont typeface="Arial" panose="020B0604020202020204" pitchFamily="34" charset="0"/>
              <a:buChar char="•"/>
            </a:pPr>
            <a:r>
              <a:rPr lang="en-US" dirty="0" smtClean="0"/>
              <a:t>Mortgagees will required to submit all appraisals through the EAD portal on or after June 27, 2016.</a:t>
            </a:r>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33</a:t>
            </a:fld>
            <a:endParaRPr lang="en-US"/>
          </a:p>
        </p:txBody>
      </p:sp>
    </p:spTree>
    <p:extLst>
      <p:ext uri="{BB962C8B-B14F-4D97-AF65-F5344CB8AC3E}">
        <p14:creationId xmlns:p14="http://schemas.microsoft.com/office/powerpoint/2010/main" val="1241103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Speaker Note Guidance:</a:t>
            </a:r>
          </a:p>
          <a:p>
            <a:pPr marL="176812" indent="-176812">
              <a:buFont typeface="Arial" panose="020B0604020202020204" pitchFamily="34" charset="0"/>
              <a:buChar char="•"/>
            </a:pPr>
            <a:r>
              <a:rPr lang="en-US" baseline="0" dirty="0" smtClean="0"/>
              <a:t>Lender Admin must start the process for each lender organization</a:t>
            </a:r>
          </a:p>
          <a:p>
            <a:pPr marL="171450" indent="-171450" eaLnBrk="1" fontAlgn="auto" hangingPunct="1">
              <a:spcBef>
                <a:spcPts val="0"/>
              </a:spcBef>
              <a:spcAft>
                <a:spcPts val="0"/>
              </a:spcAft>
              <a:buFont typeface="Arial" panose="020B0604020202020204" pitchFamily="34" charset="0"/>
              <a:buChar char="•"/>
              <a:defRPr/>
            </a:pPr>
            <a:r>
              <a:rPr lang="en-US" dirty="0" smtClean="0"/>
              <a:t>Web Portal:</a:t>
            </a:r>
          </a:p>
          <a:p>
            <a:pPr marL="628650" lvl="1" indent="-171450" eaLnBrk="1" fontAlgn="auto" hangingPunct="1">
              <a:spcBef>
                <a:spcPts val="0"/>
              </a:spcBef>
              <a:spcAft>
                <a:spcPts val="0"/>
              </a:spcAft>
              <a:buFont typeface="Wingdings" panose="05000000000000000000" pitchFamily="2" charset="2"/>
              <a:buChar char="§"/>
              <a:defRPr/>
            </a:pPr>
            <a:r>
              <a:rPr lang="en-US" dirty="0" smtClean="0"/>
              <a:t>Lenders and their designated</a:t>
            </a:r>
            <a:r>
              <a:rPr lang="en-US" baseline="0" dirty="0" smtClean="0"/>
              <a:t> third-party service providers </a:t>
            </a:r>
            <a:r>
              <a:rPr lang="en-US" dirty="0" smtClean="0"/>
              <a:t>will submit appraisal data to this portal via either a website or through direct system integration.</a:t>
            </a:r>
          </a:p>
          <a:p>
            <a:pPr marL="628650" lvl="1" indent="-171450" eaLnBrk="1" fontAlgn="auto" hangingPunct="1">
              <a:spcBef>
                <a:spcPts val="0"/>
              </a:spcBef>
              <a:spcAft>
                <a:spcPts val="0"/>
              </a:spcAft>
              <a:buFont typeface="Wingdings" panose="05000000000000000000" pitchFamily="2" charset="2"/>
              <a:buChar char="§"/>
              <a:defRPr/>
            </a:pPr>
            <a:r>
              <a:rPr lang="en-US" dirty="0" smtClean="0"/>
              <a:t>FHA Appraisal Data Repository</a:t>
            </a:r>
          </a:p>
          <a:p>
            <a:pPr marL="1085850" lvl="2" indent="-171450" eaLnBrk="1" fontAlgn="auto" hangingPunct="1">
              <a:spcBef>
                <a:spcPts val="0"/>
              </a:spcBef>
              <a:spcAft>
                <a:spcPts val="0"/>
              </a:spcAft>
              <a:buFont typeface="Calibri" panose="020F0502020204030204" pitchFamily="34" charset="0"/>
              <a:buChar char="―"/>
              <a:defRPr/>
            </a:pPr>
            <a:r>
              <a:rPr lang="en-US" dirty="0" smtClean="0"/>
              <a:t>The repository will store all of the collected appraisal data. </a:t>
            </a:r>
          </a:p>
          <a:p>
            <a:pPr marL="1085850" lvl="2" indent="-171450" eaLnBrk="1" fontAlgn="auto" hangingPunct="1">
              <a:spcBef>
                <a:spcPts val="0"/>
              </a:spcBef>
              <a:spcAft>
                <a:spcPts val="0"/>
              </a:spcAft>
              <a:buFont typeface="Calibri" panose="020F0502020204030204" pitchFamily="34" charset="0"/>
              <a:buChar char="―"/>
              <a:defRPr/>
            </a:pPr>
            <a:r>
              <a:rPr lang="en-US" dirty="0" smtClean="0"/>
              <a:t>Source of data for analytics performed by FHA.</a:t>
            </a:r>
          </a:p>
          <a:p>
            <a:pPr marL="171450" indent="-171450" eaLnBrk="1" fontAlgn="auto" hangingPunct="1">
              <a:spcBef>
                <a:spcPts val="0"/>
              </a:spcBef>
              <a:spcAft>
                <a:spcPts val="0"/>
              </a:spcAft>
              <a:buFont typeface="Arial" panose="020B0604020202020204" pitchFamily="34" charset="0"/>
              <a:buChar char="•"/>
              <a:defRPr/>
            </a:pPr>
            <a:r>
              <a:rPr lang="en-US" dirty="0" smtClean="0"/>
              <a:t>Integration of the Data Repository with Endorsement Platform</a:t>
            </a:r>
          </a:p>
          <a:p>
            <a:pPr marL="628650" lvl="1" indent="-171450" eaLnBrk="1" fontAlgn="auto" hangingPunct="1">
              <a:spcBef>
                <a:spcPts val="0"/>
              </a:spcBef>
              <a:spcAft>
                <a:spcPts val="0"/>
              </a:spcAft>
              <a:buFont typeface="Wingdings" panose="05000000000000000000" pitchFamily="2" charset="2"/>
              <a:buChar char="§"/>
              <a:defRPr/>
            </a:pPr>
            <a:r>
              <a:rPr lang="en-US" dirty="0" smtClean="0"/>
              <a:t>Enables FHA to validate that a lender (or authorized vendor) has submitted a loan’s appraisal data prior to endorsement.</a:t>
            </a:r>
          </a:p>
          <a:p>
            <a:pPr marL="628650" lvl="1" indent="-171450" eaLnBrk="1" fontAlgn="auto" hangingPunct="1">
              <a:spcBef>
                <a:spcPts val="0"/>
              </a:spcBef>
              <a:spcAft>
                <a:spcPts val="0"/>
              </a:spcAft>
              <a:buFont typeface="Wingdings" panose="05000000000000000000" pitchFamily="2" charset="2"/>
              <a:buChar char="§"/>
              <a:defRPr/>
            </a:pPr>
            <a:r>
              <a:rPr lang="en-US" dirty="0" smtClean="0"/>
              <a:t>Allows pre-fill of endorsement screens that require property data today. (approximately 70+ fields.)</a:t>
            </a:r>
          </a:p>
          <a:p>
            <a:pPr marL="176812" indent="-1768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pPr/>
              <a:t>34</a:t>
            </a:fld>
            <a:endParaRPr lang="en-US" dirty="0"/>
          </a:p>
        </p:txBody>
      </p:sp>
    </p:spTree>
    <p:extLst>
      <p:ext uri="{BB962C8B-B14F-4D97-AF65-F5344CB8AC3E}">
        <p14:creationId xmlns:p14="http://schemas.microsoft.com/office/powerpoint/2010/main" val="1540961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Just to recap, here are FHA’s three priorities.</a:t>
            </a:r>
          </a:p>
        </p:txBody>
      </p:sp>
      <p:sp>
        <p:nvSpPr>
          <p:cNvPr id="4" name="Slide Number Placeholder 3"/>
          <p:cNvSpPr>
            <a:spLocks noGrp="1"/>
          </p:cNvSpPr>
          <p:nvPr>
            <p:ph type="sldNum" sz="quarter" idx="5"/>
          </p:nvPr>
        </p:nvSpPr>
        <p:spPr/>
        <p:txBody>
          <a:bodyPr/>
          <a:lstStyle/>
          <a:p>
            <a:pPr>
              <a:defRPr/>
            </a:pPr>
            <a:fld id="{D516AA6D-9393-4947-92B4-7223670DFF6E}"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3A61D-3C79-440C-8451-FBFB2A13BF2C}" type="slidenum">
              <a:rPr lang="en-US">
                <a:cs typeface="Arial" charset="0"/>
              </a:rPr>
              <a:pPr fontAlgn="base">
                <a:spcBef>
                  <a:spcPct val="0"/>
                </a:spcBef>
                <a:spcAft>
                  <a:spcPct val="0"/>
                </a:spcAft>
                <a:defRPr/>
              </a:pPr>
              <a:t>36</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885087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828C04-8DBF-4694-8D8C-001E8EC86309}" type="slidenum">
              <a:rPr lang="en-US">
                <a:cs typeface="Arial" charset="0"/>
              </a:rPr>
              <a:pPr fontAlgn="base">
                <a:spcBef>
                  <a:spcPct val="0"/>
                </a:spcBef>
                <a:spcAft>
                  <a:spcPct val="0"/>
                </a:spcAft>
                <a:defRPr/>
              </a:pPr>
              <a:t>38</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326D97-9A45-429E-B719-4B8592072DCC}" type="slidenum">
              <a:rPr lang="en-US" smtClean="0"/>
              <a:pPr>
                <a:defRPr/>
              </a:pPr>
              <a:t>6</a:t>
            </a:fld>
            <a:endParaRPr lang="en-US" dirty="0"/>
          </a:p>
        </p:txBody>
      </p:sp>
    </p:spTree>
    <p:extLst>
      <p:ext uri="{BB962C8B-B14F-4D97-AF65-F5344CB8AC3E}">
        <p14:creationId xmlns:p14="http://schemas.microsoft.com/office/powerpoint/2010/main" val="320181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8508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8508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8508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641E-226C-4296-8C61-275613EADD0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8508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1036" indent="-331036">
              <a:buFont typeface="Arial" panose="020B0604020202020204" pitchFamily="34" charset="0"/>
              <a:buChar char="•"/>
            </a:pPr>
            <a:r>
              <a:rPr lang="en-US" dirty="0"/>
              <a:t>One web site for the entire country . . . </a:t>
            </a:r>
          </a:p>
          <a:p>
            <a:pPr marL="331036" indent="-331036">
              <a:buFont typeface="Arial" panose="020B0604020202020204" pitchFamily="34" charset="0"/>
              <a:buChar char="•"/>
            </a:pPr>
            <a:r>
              <a:rPr lang="en-US" dirty="0"/>
              <a:t>Purchasers see what brokers see . . . </a:t>
            </a:r>
          </a:p>
          <a:p>
            <a:pPr marL="331036" indent="-331036">
              <a:buFont typeface="Arial" panose="020B0604020202020204" pitchFamily="34" charset="0"/>
              <a:buChar char="•"/>
            </a:pPr>
            <a:r>
              <a:rPr lang="en-US" dirty="0"/>
              <a:t>New format with enhanced features  . . .</a:t>
            </a:r>
          </a:p>
          <a:p>
            <a:pPr marL="331036" indent="-331036">
              <a:buFont typeface="Arial" panose="020B0604020202020204" pitchFamily="34" charset="0"/>
              <a:buChar char="•"/>
            </a:pPr>
            <a:r>
              <a:rPr lang="en-US" dirty="0"/>
              <a:t>HUD’s Asset Management contractors now have the ability to list properties on a daily basis instead of once a week.</a:t>
            </a:r>
          </a:p>
          <a:p>
            <a:endParaRPr lang="en-US" sz="800" dirty="0"/>
          </a:p>
          <a:p>
            <a:pPr algn="ctr">
              <a:buNone/>
            </a:pPr>
            <a:r>
              <a:rPr lang="en-US" b="1" dirty="0">
                <a:solidFill>
                  <a:schemeClr val="accent1"/>
                </a:solidFill>
                <a:cs typeface="Times New Roman" pitchFamily="18" charset="0"/>
              </a:rPr>
              <a:t>One stop shopping to view properties nationwide, submit bids and obtain forms </a:t>
            </a:r>
          </a:p>
        </p:txBody>
      </p:sp>
      <p:sp>
        <p:nvSpPr>
          <p:cNvPr id="4" name="Slide Number Placeholder 3"/>
          <p:cNvSpPr>
            <a:spLocks noGrp="1"/>
          </p:cNvSpPr>
          <p:nvPr>
            <p:ph type="sldNum" sz="quarter" idx="10"/>
          </p:nvPr>
        </p:nvSpPr>
        <p:spPr/>
        <p:txBody>
          <a:bodyPr/>
          <a:lstStyle/>
          <a:p>
            <a:fld id="{D500641E-226C-4296-8C61-275613EADD0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8508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8"/>
          <p:cNvSpPr/>
          <p:nvPr userDrawn="1"/>
        </p:nvSpPr>
        <p:spPr>
          <a:xfrm>
            <a:off x="762000" y="1662113"/>
            <a:ext cx="7772400" cy="2382837"/>
          </a:xfrm>
          <a:prstGeom prst="rect">
            <a:avLst/>
          </a:prstGeom>
          <a:solidFill>
            <a:schemeClr val="accent1"/>
          </a:solidFill>
          <a:ln w="25400" cmpd="sng">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400" dirty="0">
              <a:ln>
                <a:solidFill>
                  <a:schemeClr val="tx2"/>
                </a:solidFill>
              </a:ln>
              <a:solidFill>
                <a:schemeClr val="tx2">
                  <a:lumMod val="60000"/>
                  <a:lumOff val="40000"/>
                </a:schemeClr>
              </a:solidFill>
            </a:endParaRPr>
          </a:p>
        </p:txBody>
      </p:sp>
      <p:sp>
        <p:nvSpPr>
          <p:cNvPr id="3" name="Date Placeholder 3"/>
          <p:cNvSpPr>
            <a:spLocks noGrp="1"/>
          </p:cNvSpPr>
          <p:nvPr>
            <p:ph type="dt" sz="half" idx="10"/>
          </p:nvPr>
        </p:nvSpPr>
        <p:spPr>
          <a:xfrm>
            <a:off x="762000" y="6324600"/>
            <a:ext cx="21336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r>
              <a:rPr lang="en-US" smtClean="0"/>
              <a:t>Original</a:t>
            </a:r>
            <a:endParaRPr lang="en-US"/>
          </a:p>
        </p:txBody>
      </p:sp>
      <p:sp>
        <p:nvSpPr>
          <p:cNvPr id="4" name="Footer Placeholder 4"/>
          <p:cNvSpPr>
            <a:spLocks noGrp="1"/>
          </p:cNvSpPr>
          <p:nvPr>
            <p:ph type="ftr" sz="quarter" idx="11"/>
          </p:nvPr>
        </p:nvSpPr>
        <p:spPr>
          <a:xfrm>
            <a:off x="3429000" y="6324600"/>
            <a:ext cx="28956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a:p>
        </p:txBody>
      </p:sp>
    </p:spTree>
    <p:extLst>
      <p:ext uri="{BB962C8B-B14F-4D97-AF65-F5344CB8AC3E}">
        <p14:creationId xmlns:p14="http://schemas.microsoft.com/office/powerpoint/2010/main" val="384733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153" y="274638"/>
            <a:ext cx="8229600" cy="67778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r>
              <a:rPr lang="en-US" smtClean="0"/>
              <a:t>Original</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6378032" y="6356350"/>
            <a:ext cx="2133600" cy="365125"/>
          </a:xfrm>
          <a:prstGeom prst="rect">
            <a:avLst/>
          </a:prstGeom>
        </p:spPr>
        <p:txBody>
          <a:bodyPr/>
          <a:lstStyle/>
          <a:p>
            <a:pPr>
              <a:defRPr/>
            </a:pPr>
            <a:fld id="{7ACE77B1-E6C2-4F5D-92A0-CC1BDF15D7F4}" type="slidenum">
              <a:rPr lang="en-US" smtClean="0"/>
              <a:pPr>
                <a:defRPr/>
              </a:pPr>
              <a:t>‹#›</a:t>
            </a:fld>
            <a:endParaRPr lang="en-US" dirty="0"/>
          </a:p>
        </p:txBody>
      </p:sp>
    </p:spTree>
    <p:extLst>
      <p:ext uri="{BB962C8B-B14F-4D97-AF65-F5344CB8AC3E}">
        <p14:creationId xmlns:p14="http://schemas.microsoft.com/office/powerpoint/2010/main" val="20617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71EB2B1-D2CE-49DA-AEB2-DB4DFD1778C1}" type="datetime1">
              <a:rPr lang="en-US"/>
              <a:pPr>
                <a:defRPr/>
              </a:pPr>
              <a:t>5/21/2015</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901A582-62A1-4897-B658-40F3192AAA85}" type="slidenum">
              <a:rPr lang="en-US"/>
              <a:pPr>
                <a:defRPr/>
              </a:pPr>
              <a:t>‹#›</a:t>
            </a:fld>
            <a:endParaRPr lang="en-US" dirty="0"/>
          </a:p>
        </p:txBody>
      </p:sp>
    </p:spTree>
    <p:extLst>
      <p:ext uri="{BB962C8B-B14F-4D97-AF65-F5344CB8AC3E}">
        <p14:creationId xmlns:p14="http://schemas.microsoft.com/office/powerpoint/2010/main" val="177509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itle 1"/>
          <p:cNvSpPr>
            <a:spLocks noGrp="1"/>
          </p:cNvSpPr>
          <p:nvPr>
            <p:ph type="ctrTitle"/>
          </p:nvPr>
        </p:nvSpPr>
        <p:spPr>
          <a:xfrm>
            <a:off x="888521" y="1889185"/>
            <a:ext cx="7470475" cy="2461979"/>
          </a:xfrm>
          <a:prstGeom prst="rect">
            <a:avLst/>
          </a:prstGeom>
          <a:solidFill>
            <a:schemeClr val="tx2">
              <a:lumMod val="60000"/>
              <a:lumOff val="40000"/>
            </a:schemeClr>
          </a:solidFill>
          <a:ln w="19050">
            <a:solidFill>
              <a:schemeClr val="tx2"/>
            </a:solidFill>
          </a:ln>
        </p:spPr>
        <p:txBody>
          <a:bodyPr/>
          <a:lstStyle>
            <a:lvl1pPr>
              <a:defRPr sz="4400" baseline="0">
                <a:ln>
                  <a:noFill/>
                </a:ln>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6668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246813"/>
            <a:ext cx="762000" cy="366712"/>
          </a:xfrm>
          <a:prstGeom prst="rect">
            <a:avLst/>
          </a:prstGeom>
        </p:spPr>
        <p:txBody>
          <a:bodyPr/>
          <a:lstStyle>
            <a:lvl1pPr>
              <a:defRPr sz="1000">
                <a:solidFill>
                  <a:schemeClr val="bg1"/>
                </a:solidFill>
                <a:latin typeface="Arial" charset="0"/>
                <a:cs typeface="Arial" charset="0"/>
              </a:defRPr>
            </a:lvl1pPr>
          </a:lstStyle>
          <a:p>
            <a:pPr>
              <a:defRPr/>
            </a:pPr>
            <a:fld id="{C5C8DA25-B07E-4E91-ADF5-CAAF11D7124A}" type="slidenum">
              <a:rPr lang="en-US"/>
              <a:pPr>
                <a:defRPr/>
              </a:pPr>
              <a:t>‹#›</a:t>
            </a:fld>
            <a:endParaRPr lang="en-US" dirty="0"/>
          </a:p>
        </p:txBody>
      </p:sp>
    </p:spTree>
    <p:extLst>
      <p:ext uri="{BB962C8B-B14F-4D97-AF65-F5344CB8AC3E}">
        <p14:creationId xmlns:p14="http://schemas.microsoft.com/office/powerpoint/2010/main" val="62801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p:nvPr userDrawn="1"/>
        </p:nvSpPr>
        <p:spPr>
          <a:xfrm>
            <a:off x="685800" y="1752600"/>
            <a:ext cx="7772400" cy="984250"/>
          </a:xfrm>
          <a:prstGeom prst="rect">
            <a:avLst/>
          </a:prstGeom>
          <a:solidFill>
            <a:srgbClr val="1C2C4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400" dirty="0">
              <a:solidFill>
                <a:schemeClr val="bg1"/>
              </a:solidFill>
            </a:endParaRPr>
          </a:p>
        </p:txBody>
      </p:sp>
      <p:sp>
        <p:nvSpPr>
          <p:cNvPr id="2" name="Title 1"/>
          <p:cNvSpPr>
            <a:spLocks noGrp="1"/>
          </p:cNvSpPr>
          <p:nvPr>
            <p:ph type="ctrTitle"/>
          </p:nvPr>
        </p:nvSpPr>
        <p:spPr>
          <a:xfrm>
            <a:off x="685800" y="1752601"/>
            <a:ext cx="7772400" cy="983672"/>
          </a:xfrm>
          <a:prstGeom prst="rect">
            <a:avLst/>
          </a:prstGeom>
        </p:spPr>
        <p:txBody>
          <a:bodyPr/>
          <a:lstStyle>
            <a:lvl1pPr>
              <a:defRPr sz="4400" baseline="0">
                <a:solidFill>
                  <a:schemeClr val="bg1"/>
                </a:solidFill>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rgbClr val="121A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Date Placeholder 3"/>
          <p:cNvSpPr>
            <a:spLocks noGrp="1"/>
          </p:cNvSpPr>
          <p:nvPr>
            <p:ph type="dt" sz="half" idx="10"/>
          </p:nvPr>
        </p:nvSpPr>
        <p:spPr>
          <a:xfrm>
            <a:off x="762000" y="6324600"/>
            <a:ext cx="21336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r>
              <a:rPr lang="en-US" smtClean="0"/>
              <a:t>Original</a:t>
            </a:r>
            <a:endParaRPr lang="en-US"/>
          </a:p>
        </p:txBody>
      </p:sp>
      <p:sp>
        <p:nvSpPr>
          <p:cNvPr id="6" name="Footer Placeholder 4"/>
          <p:cNvSpPr>
            <a:spLocks noGrp="1"/>
          </p:cNvSpPr>
          <p:nvPr>
            <p:ph type="ftr" sz="quarter" idx="11"/>
          </p:nvPr>
        </p:nvSpPr>
        <p:spPr>
          <a:xfrm>
            <a:off x="3429000" y="6324600"/>
            <a:ext cx="28956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a:p>
        </p:txBody>
      </p:sp>
    </p:spTree>
    <p:extLst>
      <p:ext uri="{BB962C8B-B14F-4D97-AF65-F5344CB8AC3E}">
        <p14:creationId xmlns:p14="http://schemas.microsoft.com/office/powerpoint/2010/main" val="151448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762000" y="6324600"/>
            <a:ext cx="21336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r>
              <a:rPr lang="en-US" smtClean="0"/>
              <a:t>Original</a:t>
            </a:r>
            <a:endParaRPr lang="en-US"/>
          </a:p>
        </p:txBody>
      </p:sp>
      <p:sp>
        <p:nvSpPr>
          <p:cNvPr id="3" name="Footer Placeholder 4"/>
          <p:cNvSpPr>
            <a:spLocks noGrp="1"/>
          </p:cNvSpPr>
          <p:nvPr>
            <p:ph type="ftr" sz="quarter" idx="11"/>
          </p:nvPr>
        </p:nvSpPr>
        <p:spPr>
          <a:xfrm>
            <a:off x="3429000" y="6324600"/>
            <a:ext cx="28956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a:p>
        </p:txBody>
      </p:sp>
      <p:sp>
        <p:nvSpPr>
          <p:cNvPr id="4" name="Slide Number Placeholder 5"/>
          <p:cNvSpPr>
            <a:spLocks noGrp="1"/>
          </p:cNvSpPr>
          <p:nvPr>
            <p:ph type="sldNum" sz="quarter" idx="12"/>
          </p:nvPr>
        </p:nvSpPr>
        <p:spPr>
          <a:xfrm>
            <a:off x="8016875" y="5972175"/>
            <a:ext cx="762000" cy="366713"/>
          </a:xfrm>
          <a:prstGeom prst="rect">
            <a:avLst/>
          </a:prstGeom>
        </p:spPr>
        <p:txBody>
          <a:bodyPr/>
          <a:lstStyle>
            <a:lvl1pPr fontAlgn="auto">
              <a:spcBef>
                <a:spcPts val="0"/>
              </a:spcBef>
              <a:spcAft>
                <a:spcPts val="0"/>
              </a:spcAft>
              <a:defRPr sz="1000">
                <a:solidFill>
                  <a:schemeClr val="tx1"/>
                </a:solidFill>
                <a:latin typeface="+mn-lt"/>
                <a:cs typeface="+mn-cs"/>
              </a:defRPr>
            </a:lvl1pPr>
          </a:lstStyle>
          <a:p>
            <a:pPr>
              <a:defRPr/>
            </a:pPr>
            <a:fld id="{CA7194C8-5166-4683-BD72-CBAD625FB559}" type="slidenum">
              <a:rPr lang="en-US"/>
              <a:pPr>
                <a:defRPr/>
              </a:pPr>
              <a:t>‹#›</a:t>
            </a:fld>
            <a:endParaRPr lang="en-US" dirty="0"/>
          </a:p>
        </p:txBody>
      </p:sp>
    </p:spTree>
    <p:extLst>
      <p:ext uri="{BB962C8B-B14F-4D97-AF65-F5344CB8AC3E}">
        <p14:creationId xmlns:p14="http://schemas.microsoft.com/office/powerpoint/2010/main" val="288580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2" name="Title 1"/>
          <p:cNvSpPr>
            <a:spLocks noGrp="1"/>
          </p:cNvSpPr>
          <p:nvPr>
            <p:ph type="ctrTitle"/>
          </p:nvPr>
        </p:nvSpPr>
        <p:spPr>
          <a:xfrm>
            <a:off x="888521" y="1889185"/>
            <a:ext cx="7470475" cy="2461979"/>
          </a:xfrm>
          <a:prstGeom prst="rect">
            <a:avLst/>
          </a:prstGeom>
          <a:solidFill>
            <a:schemeClr val="tx2">
              <a:lumMod val="60000"/>
              <a:lumOff val="40000"/>
            </a:schemeClr>
          </a:solidFill>
          <a:ln w="19050">
            <a:solidFill>
              <a:schemeClr val="tx2"/>
            </a:solidFill>
          </a:ln>
        </p:spPr>
        <p:txBody>
          <a:bodyPr/>
          <a:lstStyle>
            <a:lvl1pPr>
              <a:defRPr sz="4400" baseline="0">
                <a:ln>
                  <a:noFill/>
                </a:ln>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266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2"/>
          </p:nvPr>
        </p:nvSpPr>
        <p:spPr>
          <a:xfrm>
            <a:off x="8016875" y="5972175"/>
            <a:ext cx="762000" cy="366713"/>
          </a:xfrm>
          <a:prstGeom prst="rect">
            <a:avLst/>
          </a:prstGeom>
        </p:spPr>
        <p:txBody>
          <a:bodyPr/>
          <a:lstStyle>
            <a:lvl1pPr fontAlgn="auto">
              <a:spcBef>
                <a:spcPts val="0"/>
              </a:spcBef>
              <a:spcAft>
                <a:spcPts val="0"/>
              </a:spcAft>
              <a:defRPr sz="1000" smtClean="0">
                <a:solidFill>
                  <a:schemeClr val="tx1"/>
                </a:solidFill>
                <a:latin typeface="+mn-lt"/>
                <a:cs typeface="+mn-cs"/>
              </a:defRPr>
            </a:lvl1pPr>
          </a:lstStyle>
          <a:p>
            <a:pPr>
              <a:defRPr/>
            </a:pPr>
            <a:fld id="{3F3CC9E3-2408-4B6D-BEE7-0E7598242B01}" type="slidenum">
              <a:rPr lang="en-US"/>
              <a:pPr>
                <a:defRPr/>
              </a:pPr>
              <a:t>‹#›</a:t>
            </a:fld>
            <a:endParaRPr lang="en-US" dirty="0"/>
          </a:p>
        </p:txBody>
      </p:sp>
    </p:spTree>
    <p:extLst>
      <p:ext uri="{BB962C8B-B14F-4D97-AF65-F5344CB8AC3E}">
        <p14:creationId xmlns:p14="http://schemas.microsoft.com/office/powerpoint/2010/main" val="316383143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45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9563" y="114300"/>
            <a:ext cx="6105525" cy="730250"/>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40621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2979710" y="1245108"/>
            <a:ext cx="333842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457200" y="1352940"/>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2306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75600" y="6323013"/>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3EA20303-D22B-403E-9CDD-EE86F2CF7403}" type="slidenum">
              <a:rPr lang="en-US" altLang="en-US" b="1" smtClean="0">
                <a:solidFill>
                  <a:srgbClr val="FFFFFF"/>
                </a:solidFill>
              </a:rPr>
              <a:pPr algn="r" eaLnBrk="1" hangingPunct="1">
                <a:defRPr/>
              </a:pPr>
              <a:t>‹#›</a:t>
            </a:fld>
            <a:endParaRPr lang="en-US" altLang="en-US" b="1" smtClean="0">
              <a:solidFill>
                <a:srgbClr val="FFFFFF"/>
              </a:solidFill>
            </a:endParaRPr>
          </a:p>
        </p:txBody>
      </p:sp>
      <p:sp>
        <p:nvSpPr>
          <p:cNvPr id="6" name="Title 1"/>
          <p:cNvSpPr>
            <a:spLocks noGrp="1"/>
          </p:cNvSpPr>
          <p:nvPr>
            <p:ph type="title"/>
          </p:nvPr>
        </p:nvSpPr>
        <p:spPr>
          <a:xfrm>
            <a:off x="628650" y="365127"/>
            <a:ext cx="7886700" cy="790814"/>
          </a:xfrm>
          <a:prstGeom prst="rect">
            <a:avLst/>
          </a:prstGeom>
        </p:spPr>
        <p:txBody>
          <a:bodyPr>
            <a:normAutofit/>
          </a:bodyPr>
          <a:lstStyle>
            <a:lvl1pPr>
              <a:defRPr sz="4000" b="1">
                <a:solidFill>
                  <a:srgbClr val="0D204A"/>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628650" y="1449239"/>
            <a:ext cx="7886700" cy="3959524"/>
          </a:xfrm>
          <a:prstGeom prst="rect">
            <a:avLst/>
          </a:prstGeom>
        </p:spPr>
        <p:txBody>
          <a:bodyPr/>
          <a:lstStyle>
            <a:lvl1pPr marL="0" indent="0">
              <a:buClr>
                <a:srgbClr val="782964"/>
              </a:buClr>
              <a:buFont typeface="Wingdings" panose="05000000000000000000" pitchFamily="2" charset="2"/>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buClr>
                <a:srgbClr val="782964"/>
              </a:buClr>
              <a:buFont typeface="Wingdings" panose="05000000000000000000" pitchFamily="2" charset="2"/>
              <a:buNone/>
              <a:defRPr>
                <a:solidFill>
                  <a:schemeClr val="tx1">
                    <a:lumMod val="50000"/>
                    <a:lumOff val="50000"/>
                  </a:schemeClr>
                </a:solidFill>
                <a:latin typeface="Arial" panose="020B0604020202020204" pitchFamily="34" charset="0"/>
                <a:cs typeface="Arial" panose="020B0604020202020204" pitchFamily="34" charset="0"/>
              </a:defRPr>
            </a:lvl2pPr>
            <a:lvl3pPr marL="914400" indent="0">
              <a:buClr>
                <a:srgbClr val="782964"/>
              </a:buClr>
              <a:buFont typeface="Wingdings" panose="05000000000000000000" pitchFamily="2" charset="2"/>
              <a:buNone/>
              <a:defRPr>
                <a:solidFill>
                  <a:schemeClr val="tx1">
                    <a:lumMod val="50000"/>
                    <a:lumOff val="50000"/>
                  </a:schemeClr>
                </a:solidFill>
                <a:latin typeface="Arial" panose="020B0604020202020204" pitchFamily="34" charset="0"/>
                <a:cs typeface="Arial" panose="020B0604020202020204" pitchFamily="34" charset="0"/>
              </a:defRPr>
            </a:lvl3pPr>
            <a:lvl4pPr marL="1371600" indent="0">
              <a:buClr>
                <a:srgbClr val="782964"/>
              </a:buClr>
              <a:buFont typeface="Wingdings" panose="05000000000000000000" pitchFamily="2" charset="2"/>
              <a:buNone/>
              <a:defRPr>
                <a:solidFill>
                  <a:schemeClr val="tx1">
                    <a:lumMod val="50000"/>
                    <a:lumOff val="50000"/>
                  </a:schemeClr>
                </a:solidFill>
                <a:latin typeface="Arial" panose="020B0604020202020204" pitchFamily="34" charset="0"/>
                <a:cs typeface="Arial" panose="020B0604020202020204" pitchFamily="34" charset="0"/>
              </a:defRPr>
            </a:lvl4pPr>
            <a:lvl5pPr marL="2057400" indent="-228600">
              <a:buClr>
                <a:srgbClr val="782964"/>
              </a:buClr>
              <a:buFont typeface="Wingdings" panose="05000000000000000000" pitchFamily="2" charset="2"/>
              <a:buChar char="§"/>
              <a:defRPr>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236969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3400" y="460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3" descr="FHA Template Footer Ldsc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6126163"/>
            <a:ext cx="8397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4"/>
          <p:cNvSpPr txBox="1">
            <a:spLocks noChangeArrowheads="1"/>
          </p:cNvSpPr>
          <p:nvPr userDrawn="1"/>
        </p:nvSpPr>
        <p:spPr bwMode="auto">
          <a:xfrm>
            <a:off x="1020763" y="328613"/>
            <a:ext cx="2743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000" i="1" smtClean="0">
                <a:solidFill>
                  <a:schemeClr val="bg1"/>
                </a:solidFill>
              </a:rPr>
              <a:t>FHA Office of Single Family Housing</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77" r:id="rId4"/>
    <p:sldLayoutId id="2147483784" r:id="rId5"/>
    <p:sldLayoutId id="2147483778" r:id="rId6"/>
    <p:sldLayoutId id="2147483779" r:id="rId7"/>
    <p:sldLayoutId id="2147483797" r:id="rId8"/>
    <p:sldLayoutId id="2147483799" r:id="rId9"/>
    <p:sldLayoutId id="2147483800" r:id="rId10"/>
    <p:sldLayoutId id="2147483801"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352550"/>
            <a:ext cx="8229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2328863"/>
            <a:ext cx="82296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Rounded Rectangle 9"/>
          <p:cNvSpPr/>
          <p:nvPr/>
        </p:nvSpPr>
        <p:spPr>
          <a:xfrm>
            <a:off x="635000" y="6169025"/>
            <a:ext cx="7874000" cy="400050"/>
          </a:xfrm>
          <a:prstGeom prst="roundRect">
            <a:avLst/>
          </a:prstGeom>
          <a:solidFill>
            <a:srgbClr val="7302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3" name="Picture 10" descr="FHA-Foote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795963"/>
            <a:ext cx="81692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6416675" y="5964238"/>
            <a:ext cx="1365250" cy="766762"/>
          </a:xfrm>
          <a:prstGeom prst="ellipse">
            <a:avLst/>
          </a:prstGeom>
          <a:noFill/>
          <a:ln w="28575">
            <a:solidFill>
              <a:srgbClr val="7302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TextBox 12"/>
          <p:cNvSpPr txBox="1"/>
          <p:nvPr/>
        </p:nvSpPr>
        <p:spPr>
          <a:xfrm>
            <a:off x="923925" y="6262688"/>
            <a:ext cx="3384550" cy="254000"/>
          </a:xfrm>
          <a:prstGeom prst="rect">
            <a:avLst/>
          </a:prstGeom>
          <a:noFill/>
        </p:spPr>
        <p:txBody>
          <a:bodyPr>
            <a:spAutoFit/>
          </a:bodyPr>
          <a:lstStyle/>
          <a:p>
            <a:pPr fontAlgn="auto">
              <a:spcBef>
                <a:spcPts val="0"/>
              </a:spcBef>
              <a:spcAft>
                <a:spcPts val="0"/>
              </a:spcAft>
              <a:defRPr/>
            </a:pPr>
            <a:r>
              <a:rPr lang="en-US" sz="1050" b="1" dirty="0">
                <a:solidFill>
                  <a:prstClr val="white"/>
                </a:solidFill>
                <a:latin typeface="Calibri"/>
                <a:cs typeface="Arial" charset="0"/>
              </a:rPr>
              <a:t>Confidential – Proprietary – Internal Use Only </a:t>
            </a:r>
          </a:p>
        </p:txBody>
      </p:sp>
      <p:sp>
        <p:nvSpPr>
          <p:cNvPr id="18" name="Rounded Rectangle 17"/>
          <p:cNvSpPr/>
          <p:nvPr/>
        </p:nvSpPr>
        <p:spPr>
          <a:xfrm>
            <a:off x="646113" y="430213"/>
            <a:ext cx="7874000" cy="401637"/>
          </a:xfrm>
          <a:prstGeom prst="roundRect">
            <a:avLst/>
          </a:prstGeom>
          <a:solidFill>
            <a:srgbClr val="7302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57" name="TextBox 21"/>
          <p:cNvSpPr txBox="1">
            <a:spLocks noChangeArrowheads="1"/>
          </p:cNvSpPr>
          <p:nvPr/>
        </p:nvSpPr>
        <p:spPr bwMode="white">
          <a:xfrm>
            <a:off x="923925" y="473075"/>
            <a:ext cx="306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400" b="1" i="1" smtClean="0">
                <a:solidFill>
                  <a:srgbClr val="FFFFFF"/>
                </a:solidFill>
              </a:rPr>
              <a:t>Office of Single Family Housing</a:t>
            </a:r>
          </a:p>
        </p:txBody>
      </p:sp>
      <p:pic>
        <p:nvPicPr>
          <p:cNvPr id="2058" name="Picture 13" descr="HUD Seal BK Seal G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00" y="77788"/>
            <a:ext cx="11874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635000" y="6169025"/>
            <a:ext cx="7874000" cy="400050"/>
          </a:xfrm>
          <a:prstGeom prst="round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75" name="Picture 9" descr="FHA-Footer-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1175" y="5795963"/>
            <a:ext cx="81692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userDrawn="1"/>
        </p:nvSpPr>
        <p:spPr>
          <a:xfrm>
            <a:off x="6416675" y="5964238"/>
            <a:ext cx="1365250" cy="766762"/>
          </a:xfrm>
          <a:prstGeom prst="ellipse">
            <a:avLst/>
          </a:prstGeom>
          <a:noFill/>
          <a:ln w="28575">
            <a:solidFill>
              <a:srgbClr val="17375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ounded Rectangle 7"/>
          <p:cNvSpPr/>
          <p:nvPr userDrawn="1"/>
        </p:nvSpPr>
        <p:spPr>
          <a:xfrm>
            <a:off x="646113" y="430213"/>
            <a:ext cx="7874000" cy="401637"/>
          </a:xfrm>
          <a:prstGeom prst="round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7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Title Slide</a:t>
            </a:r>
          </a:p>
        </p:txBody>
      </p:sp>
      <p:sp>
        <p:nvSpPr>
          <p:cNvPr id="3079" name="TextBox 6"/>
          <p:cNvSpPr txBox="1">
            <a:spLocks noChangeArrowheads="1"/>
          </p:cNvSpPr>
          <p:nvPr userDrawn="1"/>
        </p:nvSpPr>
        <p:spPr bwMode="white">
          <a:xfrm>
            <a:off x="923925" y="473075"/>
            <a:ext cx="3063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200" b="1" i="1" smtClean="0">
                <a:solidFill>
                  <a:srgbClr val="FFFFFF"/>
                </a:solidFill>
              </a:rPr>
              <a:t>FHA Office of Single Family Housing</a:t>
            </a:r>
          </a:p>
        </p:txBody>
      </p:sp>
      <p:pic>
        <p:nvPicPr>
          <p:cNvPr id="3080" name="Picture 5" descr="HUD Seal BK Seal G2.t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87800" y="77788"/>
            <a:ext cx="11874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93" r:id="rId2"/>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0.xml"/><Relationship Id="rId5" Type="http://schemas.openxmlformats.org/officeDocument/2006/relationships/tags" Target="../tags/tag5.xml"/><Relationship Id="rId4"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5.emf"/><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tags" Target="../tags/tag10.xml"/><Relationship Id="rId11" Type="http://schemas.openxmlformats.org/officeDocument/2006/relationships/oleObject" Target="../embeddings/oleObject1.bin"/><Relationship Id="rId5" Type="http://schemas.openxmlformats.org/officeDocument/2006/relationships/tags" Target="../tags/tag9.xml"/><Relationship Id="rId10" Type="http://schemas.openxmlformats.org/officeDocument/2006/relationships/notesSlide" Target="../notesSlides/notesSlide25.xml"/><Relationship Id="rId4" Type="http://schemas.openxmlformats.org/officeDocument/2006/relationships/tags" Target="../tags/tag8.xml"/><Relationship Id="rId9"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ud.gov%20answer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3100388" y="4578350"/>
            <a:ext cx="5216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Presenter:</a:t>
            </a:r>
          </a:p>
          <a:p>
            <a:pPr eaLnBrk="1" hangingPunct="1">
              <a:spcBef>
                <a:spcPct val="0"/>
              </a:spcBef>
              <a:buFontTx/>
              <a:buNone/>
            </a:pPr>
            <a:r>
              <a:rPr lang="en-US" altLang="en-US" sz="1800" b="1" dirty="0" smtClean="0">
                <a:solidFill>
                  <a:srgbClr val="000000"/>
                </a:solidFill>
              </a:rPr>
              <a:t>Michael Levine</a:t>
            </a:r>
            <a:endParaRPr lang="en-US" altLang="en-US" sz="1800" b="1" dirty="0">
              <a:solidFill>
                <a:srgbClr val="000000"/>
              </a:solidFill>
            </a:endParaRPr>
          </a:p>
          <a:p>
            <a:pPr eaLnBrk="1" hangingPunct="1">
              <a:spcBef>
                <a:spcPct val="0"/>
              </a:spcBef>
              <a:buFontTx/>
              <a:buNone/>
            </a:pPr>
            <a:r>
              <a:rPr lang="en-US" altLang="en-US" sz="1600" dirty="0" smtClean="0">
                <a:solidFill>
                  <a:srgbClr val="000000"/>
                </a:solidFill>
              </a:rPr>
              <a:t>Housing Program Officer, Office </a:t>
            </a:r>
            <a:r>
              <a:rPr lang="en-US" altLang="en-US" sz="1600" dirty="0">
                <a:solidFill>
                  <a:srgbClr val="000000"/>
                </a:solidFill>
              </a:rPr>
              <a:t>of Single Family Housing</a:t>
            </a:r>
          </a:p>
          <a:p>
            <a:pPr eaLnBrk="1" hangingPunct="1">
              <a:spcBef>
                <a:spcPct val="0"/>
              </a:spcBef>
              <a:buFontTx/>
              <a:buNone/>
            </a:pPr>
            <a:r>
              <a:rPr lang="en-US" altLang="en-US" sz="1600" dirty="0">
                <a:solidFill>
                  <a:srgbClr val="000000"/>
                </a:solidFill>
              </a:rPr>
              <a:t>U.S. Department of Housing and Urban Development</a:t>
            </a:r>
          </a:p>
        </p:txBody>
      </p:sp>
      <p:sp>
        <p:nvSpPr>
          <p:cNvPr id="5" name="Title 1"/>
          <p:cNvSpPr>
            <a:spLocks noGrp="1"/>
          </p:cNvSpPr>
          <p:nvPr>
            <p:ph type="ctrTitle"/>
          </p:nvPr>
        </p:nvSpPr>
        <p:spPr>
          <a:xfrm>
            <a:off x="671513" y="1889125"/>
            <a:ext cx="7820025" cy="2546350"/>
          </a:xfrm>
          <a:solidFill>
            <a:schemeClr val="accent1">
              <a:lumMod val="75000"/>
            </a:schemeClr>
          </a:solidFill>
        </p:spPr>
        <p:txBody>
          <a:bodyPr/>
          <a:lstStyle/>
          <a:p>
            <a:pPr eaLnBrk="1" fontAlgn="auto" hangingPunct="1">
              <a:spcAft>
                <a:spcPts val="0"/>
              </a:spcAft>
              <a:defRPr/>
            </a:pPr>
            <a:r>
              <a:rPr lang="en-US" sz="2400" dirty="0" smtClean="0"/>
              <a:t>Mid-Year Mortgage Conference and Expo</a:t>
            </a:r>
            <a:br>
              <a:rPr lang="en-US" sz="2400" dirty="0" smtClean="0"/>
            </a:br>
            <a:r>
              <a:rPr lang="en-US" sz="2000" dirty="0" smtClean="0"/>
              <a:t/>
            </a:r>
            <a:br>
              <a:rPr lang="en-US" sz="2000" dirty="0" smtClean="0"/>
            </a:br>
            <a:r>
              <a:rPr lang="en-US" sz="2800" b="1" dirty="0" smtClean="0"/>
              <a:t>FHA Update</a:t>
            </a:r>
            <a:r>
              <a:rPr lang="en-US" sz="2400" dirty="0" smtClean="0"/>
              <a:t/>
            </a:r>
            <a:br>
              <a:rPr lang="en-US" sz="2400" dirty="0" smtClean="0"/>
            </a:br>
            <a:r>
              <a:rPr lang="en-US" sz="2400" dirty="0" smtClean="0"/>
              <a:t/>
            </a:r>
            <a:br>
              <a:rPr lang="en-US" sz="2400" dirty="0" smtClean="0"/>
            </a:br>
            <a:r>
              <a:rPr lang="en-US" sz="2000" dirty="0" smtClean="0"/>
              <a:t>Hilton Boston-Woburn:  Woburn, Massachusetts</a:t>
            </a:r>
            <a:br>
              <a:rPr lang="en-US" sz="2000" dirty="0" smtClean="0"/>
            </a:br>
            <a:r>
              <a:rPr lang="en-US" sz="2000" dirty="0" smtClean="0"/>
              <a:t>June 24, 2015</a:t>
            </a: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0357" y="2283844"/>
            <a:ext cx="7111461" cy="350865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n-lt"/>
              </a:rPr>
              <a:t>HFA</a:t>
            </a:r>
            <a:r>
              <a:rPr lang="en-US" sz="2400" dirty="0">
                <a:latin typeface="+mn-lt"/>
              </a:rPr>
              <a:t>, local </a:t>
            </a:r>
            <a:r>
              <a:rPr lang="en-US" sz="2400" dirty="0" smtClean="0">
                <a:latin typeface="+mn-lt"/>
              </a:rPr>
              <a:t>government, </a:t>
            </a:r>
            <a:r>
              <a:rPr lang="en-US" sz="2400" dirty="0">
                <a:latin typeface="+mn-lt"/>
              </a:rPr>
              <a:t>family, or employer may cover down payment but employer may not restrict employment as a condition</a:t>
            </a:r>
            <a:r>
              <a:rPr lang="en-US" sz="2400" dirty="0" smtClean="0">
                <a:latin typeface="+mn-lt"/>
              </a:rPr>
              <a:t>.</a:t>
            </a:r>
          </a:p>
          <a:p>
            <a:endParaRPr lang="en-US" sz="1000" dirty="0">
              <a:latin typeface="+mn-lt"/>
            </a:endParaRPr>
          </a:p>
          <a:p>
            <a:pPr marL="342900" indent="-342900">
              <a:buFont typeface="Arial" panose="020B0604020202020204" pitchFamily="34" charset="0"/>
              <a:buChar char="•"/>
            </a:pPr>
            <a:r>
              <a:rPr lang="en-US" sz="2400" dirty="0">
                <a:latin typeface="+mn-lt"/>
              </a:rPr>
              <a:t>Other parties can cover closing costs and POCs but not included in down payment calculations</a:t>
            </a:r>
            <a:r>
              <a:rPr lang="en-US" sz="2400" dirty="0" smtClean="0">
                <a:latin typeface="+mn-lt"/>
              </a:rPr>
              <a:t>.</a:t>
            </a:r>
          </a:p>
          <a:p>
            <a:endParaRPr lang="en-US" sz="1000" dirty="0">
              <a:latin typeface="+mn-lt"/>
            </a:endParaRPr>
          </a:p>
          <a:p>
            <a:pPr marL="342900" indent="-342900">
              <a:buFont typeface="Arial" panose="020B0604020202020204" pitchFamily="34" charset="0"/>
              <a:buChar char="•"/>
            </a:pPr>
            <a:r>
              <a:rPr lang="en-US" sz="2400" dirty="0">
                <a:latin typeface="+mn-lt"/>
              </a:rPr>
              <a:t>No combined LTV Restriction on Purchase with FHA and non-amortizing </a:t>
            </a:r>
            <a:r>
              <a:rPr lang="en-US" sz="2400" dirty="0" smtClean="0">
                <a:latin typeface="+mn-lt"/>
              </a:rPr>
              <a:t>Government second </a:t>
            </a:r>
            <a:r>
              <a:rPr lang="en-US" sz="2400" dirty="0">
                <a:latin typeface="+mn-lt"/>
              </a:rPr>
              <a:t>loan</a:t>
            </a:r>
            <a:r>
              <a:rPr lang="en-US" sz="2400" dirty="0" smtClean="0">
                <a:latin typeface="+mn-lt"/>
              </a:rPr>
              <a:t>.</a:t>
            </a:r>
          </a:p>
          <a:p>
            <a:endParaRPr lang="en-US" sz="1000" dirty="0">
              <a:latin typeface="+mn-lt"/>
            </a:endParaRPr>
          </a:p>
          <a:p>
            <a:pPr marL="342900" indent="-342900">
              <a:buFont typeface="Arial" panose="020B0604020202020204" pitchFamily="34" charset="0"/>
              <a:buChar char="•"/>
            </a:pPr>
            <a:r>
              <a:rPr lang="en-US" sz="2400" dirty="0">
                <a:latin typeface="+mn-lt"/>
              </a:rPr>
              <a:t>Resale restrictions must dissolve upon </a:t>
            </a:r>
            <a:r>
              <a:rPr lang="en-US" sz="2400" dirty="0" smtClean="0">
                <a:latin typeface="+mn-lt"/>
              </a:rPr>
              <a:t>foreclosure.</a:t>
            </a:r>
            <a:endParaRPr lang="en-US" sz="2400" dirty="0">
              <a:solidFill>
                <a:prstClr val="black"/>
              </a:solidFill>
              <a:latin typeface="+mn-lt"/>
            </a:endParaRPr>
          </a:p>
        </p:txBody>
      </p:sp>
      <p:sp>
        <p:nvSpPr>
          <p:cNvPr id="5" name="Slide Number Placeholder 4"/>
          <p:cNvSpPr>
            <a:spLocks noGrp="1"/>
          </p:cNvSpPr>
          <p:nvPr>
            <p:ph type="sldNum" sz="quarter" idx="12"/>
          </p:nvPr>
        </p:nvSpPr>
        <p:spPr>
          <a:prstGeom prst="rect">
            <a:avLst/>
          </a:prstGeom>
        </p:spPr>
        <p:txBody>
          <a:bodyPr/>
          <a:lstStyle/>
          <a:p>
            <a:fld id="{D50BD30D-9A07-46F4-9A7A-1C2EEDB69E10}" type="slidenum">
              <a:rPr lang="en-US" smtClean="0">
                <a:solidFill>
                  <a:prstClr val="white"/>
                </a:solidFill>
              </a:rPr>
              <a:pPr/>
              <a:t>10</a:t>
            </a:fld>
            <a:endParaRPr lang="en-US" dirty="0">
              <a:solidFill>
                <a:prstClr val="white"/>
              </a:solidFill>
            </a:endParaRPr>
          </a:p>
        </p:txBody>
      </p:sp>
      <p:sp>
        <p:nvSpPr>
          <p:cNvPr id="2" name="TextBox 1"/>
          <p:cNvSpPr txBox="1"/>
          <p:nvPr/>
        </p:nvSpPr>
        <p:spPr>
          <a:xfrm>
            <a:off x="910357" y="1132936"/>
            <a:ext cx="7410091" cy="1077218"/>
          </a:xfrm>
          <a:prstGeom prst="rect">
            <a:avLst/>
          </a:prstGeom>
          <a:noFill/>
        </p:spPr>
        <p:txBody>
          <a:bodyPr wrap="square" rtlCol="0">
            <a:spAutoFit/>
          </a:bodyPr>
          <a:lstStyle/>
          <a:p>
            <a:pPr fontAlgn="auto">
              <a:spcBef>
                <a:spcPts val="0"/>
              </a:spcBef>
              <a:spcAft>
                <a:spcPts val="0"/>
              </a:spcAft>
            </a:pPr>
            <a:r>
              <a:rPr lang="en-US" sz="3200" b="1" dirty="0" smtClean="0">
                <a:latin typeface="+mj-lt"/>
              </a:rPr>
              <a:t>Combining FHA with Affordable </a:t>
            </a:r>
          </a:p>
          <a:p>
            <a:pPr fontAlgn="auto">
              <a:spcBef>
                <a:spcPts val="0"/>
              </a:spcBef>
              <a:spcAft>
                <a:spcPts val="0"/>
              </a:spcAft>
            </a:pPr>
            <a:r>
              <a:rPr lang="en-US" sz="3200" b="1" dirty="0" smtClean="0">
                <a:latin typeface="+mj-lt"/>
              </a:rPr>
              <a:t>Seconds or Gifts</a:t>
            </a:r>
            <a:endParaRPr lang="en-US" sz="2800" b="1" dirty="0">
              <a:solidFill>
                <a:prstClr val="black"/>
              </a:solidFill>
              <a:latin typeface="+mj-lt"/>
            </a:endParaRPr>
          </a:p>
        </p:txBody>
      </p:sp>
      <p:sp>
        <p:nvSpPr>
          <p:cNvPr id="7" name="Slide Number Placeholder 1"/>
          <p:cNvSpPr txBox="1">
            <a:spLocks/>
          </p:cNvSpPr>
          <p:nvPr/>
        </p:nvSpPr>
        <p:spPr>
          <a:xfrm>
            <a:off x="8077200" y="6351235"/>
            <a:ext cx="762000" cy="366712"/>
          </a:xfrm>
          <a:prstGeom prst="rect">
            <a:avLst/>
          </a:prstGeom>
        </p:spPr>
        <p:txBody>
          <a:bodyPr/>
          <a:lstStyle>
            <a:defPPr>
              <a:defRPr lang="en-US"/>
            </a:defPPr>
            <a:lvl1pPr algn="l" rtl="0" fontAlgn="auto">
              <a:spcBef>
                <a:spcPts val="0"/>
              </a:spcBef>
              <a:spcAft>
                <a:spcPts val="0"/>
              </a:spcAft>
              <a:defRPr sz="10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5C8DA25-B07E-4E91-ADF5-CAAF11D7124A}" type="slidenum">
              <a:rPr lang="en-US" b="1" smtClean="0"/>
              <a:pPr>
                <a:defRPr/>
              </a:pPr>
              <a:t>10</a:t>
            </a:fld>
            <a:endParaRPr lang="en-US" b="1" dirty="0"/>
          </a:p>
        </p:txBody>
      </p:sp>
    </p:spTree>
    <p:extLst>
      <p:ext uri="{BB962C8B-B14F-4D97-AF65-F5344CB8AC3E}">
        <p14:creationId xmlns:p14="http://schemas.microsoft.com/office/powerpoint/2010/main" val="2190397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8008" y="2033583"/>
            <a:ext cx="7696200" cy="1668149"/>
          </a:xfrm>
          <a:prstGeom prst="rect">
            <a:avLst/>
          </a:prstGeom>
          <a:noFill/>
        </p:spPr>
        <p:txBody>
          <a:bodyPr wrap="square" rtlCol="0">
            <a:spAutoFit/>
          </a:bodyPr>
          <a:lstStyle/>
          <a:p>
            <a:pPr fontAlgn="auto">
              <a:spcBef>
                <a:spcPts val="0"/>
              </a:spcBef>
              <a:spcAft>
                <a:spcPts val="0"/>
              </a:spcAft>
            </a:pPr>
            <a:endParaRPr lang="en-US" sz="1600" dirty="0" smtClean="0">
              <a:solidFill>
                <a:prstClr val="black"/>
              </a:solidFill>
              <a:latin typeface="Calibri"/>
            </a:endParaRPr>
          </a:p>
          <a:p>
            <a:pPr marL="457200" indent="-457200" fontAlgn="auto">
              <a:spcBef>
                <a:spcPts val="1200"/>
              </a:spcBef>
              <a:spcAft>
                <a:spcPts val="0"/>
              </a:spcAft>
              <a:buFont typeface="Wingdings" pitchFamily="2" charset="2"/>
              <a:buChar char="§"/>
            </a:pPr>
            <a:r>
              <a:rPr lang="en-US" sz="2400" dirty="0" smtClean="0">
                <a:solidFill>
                  <a:prstClr val="black"/>
                </a:solidFill>
                <a:latin typeface="Calibri"/>
                <a:cs typeface="Times New Roman" pitchFamily="18" charset="0"/>
              </a:rPr>
              <a:t>Text</a:t>
            </a:r>
            <a:endParaRPr lang="en-US" sz="1600" dirty="0" smtClean="0">
              <a:solidFill>
                <a:prstClr val="black"/>
              </a:solidFill>
              <a:latin typeface="Calibri"/>
            </a:endParaRPr>
          </a:p>
          <a:p>
            <a:pPr fontAlgn="auto">
              <a:spcBef>
                <a:spcPts val="0"/>
              </a:spcBef>
              <a:spcAft>
                <a:spcPts val="0"/>
              </a:spcAft>
            </a:pPr>
            <a:endParaRPr lang="en-US" sz="1600" b="1" dirty="0" smtClean="0">
              <a:solidFill>
                <a:prstClr val="black"/>
              </a:solidFill>
              <a:latin typeface="Calibri"/>
            </a:endParaRPr>
          </a:p>
          <a:p>
            <a:pPr marL="688975" indent="-344488" fontAlgn="auto">
              <a:lnSpc>
                <a:spcPct val="115000"/>
              </a:lnSpc>
              <a:spcBef>
                <a:spcPts val="0"/>
              </a:spcBef>
              <a:spcAft>
                <a:spcPts val="0"/>
              </a:spcAft>
              <a:buFont typeface="Symbol"/>
              <a:buChar char=""/>
            </a:pPr>
            <a:endParaRPr lang="en-US" sz="1600" dirty="0">
              <a:solidFill>
                <a:prstClr val="black"/>
              </a:solidFill>
              <a:latin typeface="Calibri"/>
              <a:ea typeface="Calibri"/>
              <a:cs typeface="Times New Roman"/>
            </a:endParaRPr>
          </a:p>
          <a:p>
            <a:pPr fontAlgn="auto">
              <a:spcBef>
                <a:spcPts val="0"/>
              </a:spcBef>
              <a:spcAft>
                <a:spcPts val="0"/>
              </a:spcAft>
            </a:pPr>
            <a:endParaRPr lang="en-US" dirty="0">
              <a:solidFill>
                <a:prstClr val="black"/>
              </a:solidFill>
              <a:latin typeface="Calibri"/>
            </a:endParaRPr>
          </a:p>
        </p:txBody>
      </p:sp>
      <p:sp>
        <p:nvSpPr>
          <p:cNvPr id="5" name="Slide Number Placeholder 4"/>
          <p:cNvSpPr>
            <a:spLocks noGrp="1"/>
          </p:cNvSpPr>
          <p:nvPr>
            <p:ph type="sldNum" sz="quarter" idx="12"/>
          </p:nvPr>
        </p:nvSpPr>
        <p:spPr>
          <a:prstGeom prst="rect">
            <a:avLst/>
          </a:prstGeom>
        </p:spPr>
        <p:txBody>
          <a:bodyPr/>
          <a:lstStyle/>
          <a:p>
            <a:fld id="{D50BD30D-9A07-46F4-9A7A-1C2EEDB69E10}" type="slidenum">
              <a:rPr lang="en-US" smtClean="0">
                <a:solidFill>
                  <a:prstClr val="white"/>
                </a:solidFill>
              </a:rPr>
              <a:pPr/>
              <a:t>11</a:t>
            </a:fld>
            <a:endParaRPr lang="en-US" dirty="0">
              <a:solidFill>
                <a:prstClr val="white"/>
              </a:solidFill>
            </a:endParaRPr>
          </a:p>
        </p:txBody>
      </p:sp>
      <p:sp>
        <p:nvSpPr>
          <p:cNvPr id="2" name="TextBox 1"/>
          <p:cNvSpPr txBox="1"/>
          <p:nvPr/>
        </p:nvSpPr>
        <p:spPr>
          <a:xfrm>
            <a:off x="808008" y="966158"/>
            <a:ext cx="7481977" cy="1077218"/>
          </a:xfrm>
          <a:prstGeom prst="rect">
            <a:avLst/>
          </a:prstGeom>
          <a:noFill/>
        </p:spPr>
        <p:txBody>
          <a:bodyPr wrap="square" rtlCol="0">
            <a:spAutoFit/>
          </a:bodyPr>
          <a:lstStyle/>
          <a:p>
            <a:pPr fontAlgn="auto">
              <a:spcBef>
                <a:spcPts val="0"/>
              </a:spcBef>
              <a:spcAft>
                <a:spcPts val="0"/>
              </a:spcAft>
            </a:pPr>
            <a:r>
              <a:rPr lang="en-US" sz="3200" b="1" dirty="0" smtClean="0">
                <a:latin typeface="+mj-lt"/>
                <a:cs typeface="Times New Roman" pitchFamily="18" charset="0"/>
              </a:rPr>
              <a:t>Buying a HUD Home: www.hudhomestore.com</a:t>
            </a:r>
            <a:endParaRPr lang="en-US" sz="3200" b="1" dirty="0">
              <a:solidFill>
                <a:prstClr val="black"/>
              </a:solidFill>
              <a:latin typeface="+mj-lt"/>
            </a:endParaRPr>
          </a:p>
        </p:txBody>
      </p:sp>
      <p:pic>
        <p:nvPicPr>
          <p:cNvPr id="6" name="Picture 3"/>
          <p:cNvPicPr>
            <a:picLocks noChangeAspect="1" noChangeArrowheads="1"/>
          </p:cNvPicPr>
          <p:nvPr/>
        </p:nvPicPr>
        <p:blipFill>
          <a:blip r:embed="rId3" cstate="print"/>
          <a:srcRect/>
          <a:stretch>
            <a:fillRect/>
          </a:stretch>
        </p:blipFill>
        <p:spPr bwMode="auto">
          <a:xfrm>
            <a:off x="808008" y="2043377"/>
            <a:ext cx="7696200" cy="3865718"/>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Original</a:t>
            </a:r>
            <a:endParaRPr lang="en-US" dirty="0"/>
          </a:p>
        </p:txBody>
      </p:sp>
      <p:sp>
        <p:nvSpPr>
          <p:cNvPr id="8" name="Slide Number Placeholder 1"/>
          <p:cNvSpPr txBox="1">
            <a:spLocks/>
          </p:cNvSpPr>
          <p:nvPr/>
        </p:nvSpPr>
        <p:spPr>
          <a:xfrm>
            <a:off x="8077200" y="6338888"/>
            <a:ext cx="762000" cy="366712"/>
          </a:xfrm>
          <a:prstGeom prst="rect">
            <a:avLst/>
          </a:prstGeom>
        </p:spPr>
        <p:txBody>
          <a:bodyPr/>
          <a:lstStyle>
            <a:defPPr>
              <a:defRPr lang="en-US"/>
            </a:defPPr>
            <a:lvl1pPr algn="l" rtl="0" fontAlgn="auto">
              <a:spcBef>
                <a:spcPts val="0"/>
              </a:spcBef>
              <a:spcAft>
                <a:spcPts val="0"/>
              </a:spcAft>
              <a:defRPr sz="10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5C8DA25-B07E-4E91-ADF5-CAAF11D7124A}" type="slidenum">
              <a:rPr lang="en-US" b="1" smtClean="0"/>
              <a:pPr>
                <a:defRPr/>
              </a:pPr>
              <a:t>11</a:t>
            </a:fld>
            <a:endParaRPr lang="en-US" b="1" dirty="0"/>
          </a:p>
        </p:txBody>
      </p:sp>
    </p:spTree>
    <p:extLst>
      <p:ext uri="{BB962C8B-B14F-4D97-AF65-F5344CB8AC3E}">
        <p14:creationId xmlns:p14="http://schemas.microsoft.com/office/powerpoint/2010/main" val="1493169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058" y="6531779"/>
            <a:ext cx="8229600" cy="246221"/>
          </a:xfrm>
          <a:prstGeom prst="rect">
            <a:avLst/>
          </a:prstGeom>
          <a:noFill/>
        </p:spPr>
        <p:txBody>
          <a:bodyPr wrap="square" rtlCol="0">
            <a:spAutoFit/>
          </a:bodyPr>
          <a:lstStyle/>
          <a:p>
            <a:pPr defTabSz="457200">
              <a:spcBef>
                <a:spcPts val="300"/>
              </a:spcBef>
              <a:buClr>
                <a:schemeClr val="tx2"/>
              </a:buClr>
            </a:pPr>
            <a:r>
              <a:rPr lang="en-US" sz="1000" b="1" dirty="0" smtClean="0">
                <a:solidFill>
                  <a:srgbClr val="FFFFFF"/>
                </a:solidFill>
                <a:latin typeface="Times New Roman" pitchFamily="18" charset="0"/>
                <a:cs typeface="Times New Roman" pitchFamily="18" charset="0"/>
              </a:rPr>
              <a:t>Source: </a:t>
            </a:r>
            <a:r>
              <a:rPr lang="en-US" sz="1000" dirty="0" smtClean="0">
                <a:solidFill>
                  <a:srgbClr val="FFFFFF"/>
                </a:solidFill>
                <a:latin typeface="Times New Roman" pitchFamily="18" charset="0"/>
                <a:cs typeface="Times New Roman" pitchFamily="18" charset="0"/>
              </a:rPr>
              <a:t>HUD</a:t>
            </a:r>
          </a:p>
        </p:txBody>
      </p:sp>
      <p:sp>
        <p:nvSpPr>
          <p:cNvPr id="2" name="Title 1"/>
          <p:cNvSpPr>
            <a:spLocks noGrp="1"/>
          </p:cNvSpPr>
          <p:nvPr>
            <p:ph type="title"/>
          </p:nvPr>
        </p:nvSpPr>
        <p:spPr>
          <a:xfrm>
            <a:off x="825289" y="821265"/>
            <a:ext cx="7732516" cy="1741314"/>
          </a:xfrm>
        </p:spPr>
        <p:txBody>
          <a:bodyPr/>
          <a:lstStyle/>
          <a:p>
            <a:pPr algn="l"/>
            <a:r>
              <a:rPr lang="en-US" sz="3600" b="1" dirty="0"/>
              <a:t>Increased Affordability Translates into Increased Access to Credit </a:t>
            </a:r>
            <a:r>
              <a:rPr lang="en-US" sz="3600" b="1" dirty="0" smtClean="0"/>
              <a:t> </a:t>
            </a:r>
            <a:r>
              <a:rPr lang="en-US" sz="3200" b="1" dirty="0" smtClean="0"/>
              <a:t>- </a:t>
            </a:r>
            <a:r>
              <a:rPr lang="en-US" sz="2800" b="1" i="1" dirty="0" smtClean="0"/>
              <a:t>½ Percentage Point Reduction in the Annual MIP Premium…..</a:t>
            </a:r>
            <a:endParaRPr lang="en-US" sz="2800" b="1" i="1" baseline="30000" dirty="0"/>
          </a:p>
        </p:txBody>
      </p:sp>
      <p:sp>
        <p:nvSpPr>
          <p:cNvPr id="14" name="TextBox 13"/>
          <p:cNvSpPr txBox="1"/>
          <p:nvPr/>
        </p:nvSpPr>
        <p:spPr>
          <a:xfrm>
            <a:off x="879078" y="5746562"/>
            <a:ext cx="6151937" cy="246221"/>
          </a:xfrm>
          <a:prstGeom prst="rect">
            <a:avLst/>
          </a:prstGeom>
          <a:noFill/>
        </p:spPr>
        <p:txBody>
          <a:bodyPr wrap="square" rtlCol="0">
            <a:spAutoFit/>
          </a:bodyPr>
          <a:lstStyle/>
          <a:p>
            <a:pPr marL="173038" indent="-173038" defTabSz="457200">
              <a:spcBef>
                <a:spcPts val="0"/>
              </a:spcBef>
              <a:buAutoNum type="arabicPeriod"/>
            </a:pPr>
            <a:r>
              <a:rPr lang="en-US" sz="1000" dirty="0" smtClean="0">
                <a:cs typeface="Times New Roman" pitchFamily="18" charset="0"/>
              </a:rPr>
              <a:t>Based on average loan size of $180,000 </a:t>
            </a:r>
          </a:p>
        </p:txBody>
      </p:sp>
      <p:grpSp>
        <p:nvGrpSpPr>
          <p:cNvPr id="4" name="Group 3"/>
          <p:cNvGrpSpPr/>
          <p:nvPr/>
        </p:nvGrpSpPr>
        <p:grpSpPr>
          <a:xfrm>
            <a:off x="321957" y="2562579"/>
            <a:ext cx="8620324" cy="3430204"/>
            <a:chOff x="291024" y="1853870"/>
            <a:chExt cx="8620324" cy="3304158"/>
          </a:xfrm>
        </p:grpSpPr>
        <p:sp>
          <p:nvSpPr>
            <p:cNvPr id="5" name="AutoShape 4"/>
            <p:cNvSpPr>
              <a:spLocks noChangeArrowheads="1"/>
            </p:cNvSpPr>
            <p:nvPr>
              <p:custDataLst>
                <p:tags r:id="rId1"/>
              </p:custDataLst>
            </p:nvPr>
          </p:nvSpPr>
          <p:spPr bwMode="auto">
            <a:xfrm>
              <a:off x="291024" y="1853870"/>
              <a:ext cx="8620324" cy="3304158"/>
            </a:xfrm>
            <a:prstGeom prst="roundRect">
              <a:avLst>
                <a:gd name="adj" fmla="val 4995"/>
              </a:avLst>
            </a:prstGeom>
            <a:gradFill rotWithShape="1">
              <a:gsLst>
                <a:gs pos="0">
                  <a:srgbClr val="DDDDDD"/>
                </a:gs>
                <a:gs pos="100000">
                  <a:srgbClr val="DDDDDD">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Rectangle 17"/>
            <p:cNvSpPr>
              <a:spLocks noChangeArrowheads="1"/>
            </p:cNvSpPr>
            <p:nvPr>
              <p:custDataLst>
                <p:tags r:id="rId2"/>
              </p:custDataLst>
            </p:nvPr>
          </p:nvSpPr>
          <p:spPr bwMode="gray">
            <a:xfrm>
              <a:off x="547948" y="1865198"/>
              <a:ext cx="767899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defTabSz="895350">
                <a:buClr>
                  <a:schemeClr val="tx2"/>
                </a:buClr>
                <a:defRPr/>
              </a:pPr>
              <a:r>
                <a:rPr lang="en-US" altLang="zh-CN" sz="2800" b="1" dirty="0" smtClean="0">
                  <a:solidFill>
                    <a:schemeClr val="tx2">
                      <a:lumMod val="60000"/>
                      <a:lumOff val="40000"/>
                    </a:schemeClr>
                  </a:solidFill>
                  <a:ea typeface="SimSun" charset="0"/>
                  <a:cs typeface="Arial"/>
                </a:rPr>
                <a:t>Saves $900 </a:t>
              </a:r>
              <a:r>
                <a:rPr lang="en-US" altLang="zh-CN" sz="2200" dirty="0" smtClean="0">
                  <a:ea typeface="SimSun" charset="0"/>
                  <a:cs typeface="Arial"/>
                </a:rPr>
                <a:t>annually for an average household.</a:t>
              </a:r>
              <a:r>
                <a:rPr lang="en-US" altLang="zh-CN" sz="2200" baseline="30000" dirty="0" smtClean="0">
                  <a:ea typeface="SimSun" charset="0"/>
                  <a:cs typeface="Arial"/>
                </a:rPr>
                <a:t>1</a:t>
              </a:r>
              <a:endParaRPr lang="en-US" altLang="zh-CN" sz="2200" baseline="30000" dirty="0">
                <a:ea typeface="SimSun" charset="0"/>
                <a:cs typeface="Arial"/>
              </a:endParaRPr>
            </a:p>
          </p:txBody>
        </p:sp>
        <p:sp>
          <p:nvSpPr>
            <p:cNvPr id="13" name="Rectangle 17"/>
            <p:cNvSpPr>
              <a:spLocks noChangeArrowheads="1"/>
            </p:cNvSpPr>
            <p:nvPr>
              <p:custDataLst>
                <p:tags r:id="rId3"/>
              </p:custDataLst>
            </p:nvPr>
          </p:nvSpPr>
          <p:spPr bwMode="gray">
            <a:xfrm>
              <a:off x="522549" y="3454306"/>
              <a:ext cx="612988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5350">
                <a:buClr>
                  <a:schemeClr val="tx2"/>
                </a:buClr>
                <a:defRPr/>
              </a:pPr>
              <a:r>
                <a:rPr lang="en-US" altLang="zh-CN" sz="2800" b="1" dirty="0" smtClean="0">
                  <a:solidFill>
                    <a:schemeClr val="tx2">
                      <a:lumMod val="60000"/>
                      <a:lumOff val="40000"/>
                    </a:schemeClr>
                  </a:solidFill>
                  <a:ea typeface="SimSun" charset="0"/>
                  <a:cs typeface="Arial"/>
                </a:rPr>
                <a:t>Saves $2-$3 billion </a:t>
              </a:r>
              <a:r>
                <a:rPr lang="en-US" altLang="zh-CN" sz="2300" dirty="0" smtClean="0">
                  <a:ea typeface="SimSun" charset="0"/>
                  <a:cs typeface="Arial"/>
                </a:rPr>
                <a:t>for </a:t>
              </a:r>
              <a:r>
                <a:rPr lang="en-US" altLang="zh-CN" sz="2300" dirty="0">
                  <a:ea typeface="SimSun" charset="0"/>
                  <a:cs typeface="Arial"/>
                </a:rPr>
                <a:t>these </a:t>
              </a:r>
              <a:r>
                <a:rPr lang="en-US" altLang="zh-CN" sz="2300" dirty="0" smtClean="0">
                  <a:ea typeface="SimSun" charset="0"/>
                  <a:cs typeface="Arial"/>
                </a:rPr>
                <a:t>households.</a:t>
              </a:r>
              <a:endParaRPr lang="en-US" altLang="zh-CN" sz="2300" dirty="0">
                <a:ea typeface="SimSun" charset="0"/>
                <a:cs typeface="Arial"/>
              </a:endParaRPr>
            </a:p>
          </p:txBody>
        </p:sp>
        <p:sp>
          <p:nvSpPr>
            <p:cNvPr id="16" name="Rectangle 17"/>
            <p:cNvSpPr>
              <a:spLocks noChangeArrowheads="1"/>
            </p:cNvSpPr>
            <p:nvPr>
              <p:custDataLst>
                <p:tags r:id="rId4"/>
              </p:custDataLst>
            </p:nvPr>
          </p:nvSpPr>
          <p:spPr bwMode="gray">
            <a:xfrm>
              <a:off x="501302" y="2671443"/>
              <a:ext cx="781143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5350">
                <a:buClr>
                  <a:schemeClr val="tx2"/>
                </a:buClr>
                <a:defRPr/>
              </a:pPr>
              <a:r>
                <a:rPr lang="en-US" altLang="zh-CN" sz="2800" b="1" dirty="0" smtClean="0">
                  <a:solidFill>
                    <a:schemeClr val="tx2">
                      <a:lumMod val="60000"/>
                      <a:lumOff val="40000"/>
                    </a:schemeClr>
                  </a:solidFill>
                  <a:ea typeface="SimSun" charset="0"/>
                  <a:cs typeface="Arial"/>
                </a:rPr>
                <a:t>Benefits 2-3 million </a:t>
              </a:r>
              <a:r>
                <a:rPr lang="en-US" altLang="zh-CN" sz="2300" dirty="0">
                  <a:ea typeface="SimSun" charset="0"/>
                  <a:cs typeface="Arial"/>
                </a:rPr>
                <a:t>households </a:t>
              </a:r>
              <a:r>
                <a:rPr lang="en-US" altLang="zh-CN" sz="2300" dirty="0" smtClean="0">
                  <a:ea typeface="SimSun" charset="0"/>
                  <a:cs typeface="Arial"/>
                </a:rPr>
                <a:t>over the</a:t>
              </a:r>
              <a:r>
                <a:rPr lang="en-US" altLang="zh-CN" sz="2300" dirty="0" smtClean="0">
                  <a:solidFill>
                    <a:srgbClr val="FF0000"/>
                  </a:solidFill>
                  <a:ea typeface="SimSun" charset="0"/>
                  <a:cs typeface="Arial"/>
                </a:rPr>
                <a:t> </a:t>
              </a:r>
              <a:r>
                <a:rPr lang="en-US" altLang="zh-CN" sz="2300" dirty="0" smtClean="0">
                  <a:ea typeface="SimSun" charset="0"/>
                  <a:cs typeface="Arial"/>
                </a:rPr>
                <a:t>next </a:t>
              </a:r>
              <a:r>
                <a:rPr lang="en-US" altLang="zh-CN" sz="2300" dirty="0">
                  <a:ea typeface="SimSun" charset="0"/>
                  <a:cs typeface="Arial"/>
                </a:rPr>
                <a:t>3 </a:t>
              </a:r>
              <a:r>
                <a:rPr lang="en-US" altLang="zh-CN" sz="2300" dirty="0" smtClean="0">
                  <a:ea typeface="SimSun" charset="0"/>
                  <a:cs typeface="Arial"/>
                </a:rPr>
                <a:t>years.</a:t>
              </a:r>
              <a:endParaRPr lang="en-US" altLang="zh-CN" sz="2300" dirty="0">
                <a:ea typeface="SimSun" charset="0"/>
                <a:cs typeface="Arial"/>
              </a:endParaRPr>
            </a:p>
          </p:txBody>
        </p:sp>
        <p:sp>
          <p:nvSpPr>
            <p:cNvPr id="12" name="Rectangle 17"/>
            <p:cNvSpPr>
              <a:spLocks noChangeArrowheads="1"/>
            </p:cNvSpPr>
            <p:nvPr>
              <p:custDataLst>
                <p:tags r:id="rId5"/>
              </p:custDataLst>
            </p:nvPr>
          </p:nvSpPr>
          <p:spPr bwMode="gray">
            <a:xfrm>
              <a:off x="497149" y="4294020"/>
              <a:ext cx="838879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defTabSz="895350">
                <a:buClr>
                  <a:schemeClr val="tx2"/>
                </a:buClr>
                <a:defRPr/>
              </a:pPr>
              <a:r>
                <a:rPr lang="en-US" altLang="zh-CN" sz="2800" b="1" dirty="0" smtClean="0">
                  <a:solidFill>
                    <a:schemeClr val="tx2">
                      <a:lumMod val="60000"/>
                      <a:lumOff val="40000"/>
                    </a:schemeClr>
                  </a:solidFill>
                  <a:ea typeface="SimSun" charset="0"/>
                  <a:cs typeface="Arial"/>
                </a:rPr>
                <a:t>Nearly 250,000 additional </a:t>
              </a:r>
              <a:r>
                <a:rPr lang="en-US" altLang="zh-CN" sz="2300" dirty="0" smtClean="0">
                  <a:ea typeface="SimSun" charset="0"/>
                  <a:cs typeface="Arial"/>
                </a:rPr>
                <a:t>creditworthy, responsible families will be able to afford to buy over the next </a:t>
              </a:r>
              <a:r>
                <a:rPr lang="en-US" altLang="zh-CN" sz="2300" dirty="0">
                  <a:ea typeface="SimSun" charset="0"/>
                  <a:cs typeface="Arial"/>
                </a:rPr>
                <a:t>3 </a:t>
              </a:r>
              <a:r>
                <a:rPr lang="en-US" altLang="zh-CN" sz="2300" dirty="0" smtClean="0">
                  <a:ea typeface="SimSun" charset="0"/>
                  <a:cs typeface="Arial"/>
                </a:rPr>
                <a:t>years. </a:t>
              </a:r>
              <a:endParaRPr lang="en-US" altLang="zh-CN" sz="2300" dirty="0">
                <a:ea typeface="SimSun" charset="0"/>
                <a:cs typeface="Arial"/>
              </a:endParaRPr>
            </a:p>
          </p:txBody>
        </p:sp>
      </p:grpSp>
      <p:sp>
        <p:nvSpPr>
          <p:cNvPr id="15" name="TextBox 13"/>
          <p:cNvSpPr txBox="1">
            <a:spLocks noChangeArrowheads="1"/>
          </p:cNvSpPr>
          <p:nvPr/>
        </p:nvSpPr>
        <p:spPr bwMode="auto">
          <a:xfrm>
            <a:off x="844550" y="6345238"/>
            <a:ext cx="26420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100" b="1" i="1" dirty="0" smtClean="0">
                <a:solidFill>
                  <a:schemeClr val="bg1"/>
                </a:solidFill>
                <a:latin typeface="Arial" pitchFamily="34" charset="0"/>
              </a:rPr>
              <a:t>Revised for ML Presentation: 4/24/15</a:t>
            </a:r>
            <a:endParaRPr lang="en-US" altLang="en-US" sz="1100" b="1" i="1" dirty="0">
              <a:solidFill>
                <a:schemeClr val="bg1"/>
              </a:solidFill>
              <a:latin typeface="Arial" pitchFamily="34" charset="0"/>
            </a:endParaRPr>
          </a:p>
        </p:txBody>
      </p:sp>
      <p:sp>
        <p:nvSpPr>
          <p:cNvPr id="17" name="TextBox 16"/>
          <p:cNvSpPr txBox="1"/>
          <p:nvPr/>
        </p:nvSpPr>
        <p:spPr>
          <a:xfrm>
            <a:off x="1031478" y="5898962"/>
            <a:ext cx="6151937" cy="246221"/>
          </a:xfrm>
          <a:prstGeom prst="rect">
            <a:avLst/>
          </a:prstGeom>
          <a:noFill/>
        </p:spPr>
        <p:txBody>
          <a:bodyPr wrap="square" rtlCol="0">
            <a:spAutoFit/>
          </a:bodyPr>
          <a:lstStyle/>
          <a:p>
            <a:pPr marL="173038" indent="-173038" defTabSz="457200">
              <a:spcBef>
                <a:spcPts val="0"/>
              </a:spcBef>
              <a:buAutoNum type="arabicPeriod"/>
            </a:pPr>
            <a:r>
              <a:rPr lang="en-US" sz="1000" dirty="0" smtClean="0">
                <a:cs typeface="Times New Roman" pitchFamily="18" charset="0"/>
              </a:rPr>
              <a:t>Based on average loan size of $180,000 </a:t>
            </a:r>
          </a:p>
        </p:txBody>
      </p:sp>
      <p:sp>
        <p:nvSpPr>
          <p:cNvPr id="18" name="Slide Number Placeholder 1"/>
          <p:cNvSpPr>
            <a:spLocks noGrp="1"/>
          </p:cNvSpPr>
          <p:nvPr>
            <p:ph type="sldNum" sz="quarter" idx="10"/>
          </p:nvPr>
        </p:nvSpPr>
        <p:spPr>
          <a:xfrm>
            <a:off x="8077200" y="6360584"/>
            <a:ext cx="762000" cy="366712"/>
          </a:xfrm>
        </p:spPr>
        <p:txBody>
          <a:bodyPr/>
          <a:lstStyle/>
          <a:p>
            <a:pPr>
              <a:defRPr/>
            </a:pPr>
            <a:fld id="{C5C8DA25-B07E-4E91-ADF5-CAAF11D7124A}" type="slidenum">
              <a:rPr lang="en-US" sz="1000" b="1" smtClean="0">
                <a:solidFill>
                  <a:schemeClr val="bg1"/>
                </a:solidFill>
              </a:rPr>
              <a:pPr>
                <a:defRPr/>
              </a:pPr>
              <a:t>12</a:t>
            </a:fld>
            <a:endParaRPr lang="en-US" sz="1000" b="1" dirty="0">
              <a:solidFill>
                <a:schemeClr val="bg1"/>
              </a:solidFill>
            </a:endParaRPr>
          </a:p>
        </p:txBody>
      </p:sp>
    </p:spTree>
    <p:extLst>
      <p:ext uri="{BB962C8B-B14F-4D97-AF65-F5344CB8AC3E}">
        <p14:creationId xmlns:p14="http://schemas.microsoft.com/office/powerpoint/2010/main" val="211433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7"/>
          <p:cNvGrpSpPr>
            <a:grpSpLocks/>
          </p:cNvGrpSpPr>
          <p:nvPr/>
        </p:nvGrpSpPr>
        <p:grpSpPr bwMode="auto">
          <a:xfrm>
            <a:off x="1595438" y="1309512"/>
            <a:ext cx="5953125" cy="4797778"/>
            <a:chOff x="897142" y="1915742"/>
            <a:chExt cx="3548333" cy="992010"/>
          </a:xfrm>
        </p:grpSpPr>
        <p:sp>
          <p:nvSpPr>
            <p:cNvPr id="9" name="Rectangle 8"/>
            <p:cNvSpPr/>
            <p:nvPr/>
          </p:nvSpPr>
          <p:spPr>
            <a:xfrm>
              <a:off x="897142" y="2416018"/>
              <a:ext cx="3548333" cy="491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en-US" sz="2000" b="1" i="1" dirty="0" smtClean="0"/>
                <a:t>Responsibly providing </a:t>
              </a:r>
              <a:r>
                <a:rPr lang="en-US" sz="2000" b="1" i="1" dirty="0"/>
                <a:t>first-time homebuyers and underserved, credit worthy borrowers access to credit to ensure long-term homeownership </a:t>
              </a:r>
              <a:r>
                <a:rPr lang="en-US" sz="2000" b="1" i="1" dirty="0" smtClean="0"/>
                <a:t>success through:</a:t>
              </a:r>
              <a:endParaRPr lang="en-US" sz="2000" b="1" i="1" dirty="0"/>
            </a:p>
            <a:p>
              <a:pPr marL="1200150" lvl="2" indent="-285750" fontAlgn="auto">
                <a:spcBef>
                  <a:spcPts val="0"/>
                </a:spcBef>
                <a:spcAft>
                  <a:spcPts val="0"/>
                </a:spcAft>
                <a:buFont typeface="Arial" panose="020B0604020202020204" pitchFamily="34" charset="0"/>
                <a:buChar char="•"/>
                <a:defRPr/>
              </a:pPr>
              <a:r>
                <a:rPr lang="en-US" b="1" dirty="0" smtClean="0"/>
                <a:t>Housing Counseling</a:t>
              </a:r>
            </a:p>
            <a:p>
              <a:pPr marL="1200150" lvl="2" indent="-285750" fontAlgn="auto">
                <a:spcBef>
                  <a:spcPts val="0"/>
                </a:spcBef>
                <a:spcAft>
                  <a:spcPts val="0"/>
                </a:spcAft>
                <a:buFont typeface="Arial" panose="020B0604020202020204" pitchFamily="34" charset="0"/>
                <a:buChar char="•"/>
                <a:defRPr/>
              </a:pPr>
              <a:r>
                <a:rPr lang="en-US" b="1" i="1" dirty="0" smtClean="0"/>
                <a:t>Single Family Housing Policy Handbook</a:t>
              </a:r>
            </a:p>
            <a:p>
              <a:pPr marL="1200150" lvl="2" indent="-285750" fontAlgn="auto">
                <a:spcBef>
                  <a:spcPts val="0"/>
                </a:spcBef>
                <a:spcAft>
                  <a:spcPts val="0"/>
                </a:spcAft>
                <a:buFont typeface="Arial" panose="020B0604020202020204" pitchFamily="34" charset="0"/>
                <a:buChar char="•"/>
                <a:defRPr/>
              </a:pPr>
              <a:r>
                <a:rPr lang="en-US" b="1" dirty="0" smtClean="0"/>
                <a:t>Quality Assurance Framework</a:t>
              </a:r>
              <a:endParaRPr lang="en-US" b="1" dirty="0"/>
            </a:p>
            <a:p>
              <a:pPr algn="ctr" fontAlgn="auto">
                <a:spcBef>
                  <a:spcPts val="0"/>
                </a:spcBef>
                <a:spcAft>
                  <a:spcPts val="0"/>
                </a:spcAft>
                <a:defRPr/>
              </a:pPr>
              <a:endParaRPr lang="en-US" b="1" i="1" dirty="0"/>
            </a:p>
          </p:txBody>
        </p:sp>
        <p:sp>
          <p:nvSpPr>
            <p:cNvPr id="10" name="Rectangle 9"/>
            <p:cNvSpPr/>
            <p:nvPr/>
          </p:nvSpPr>
          <p:spPr>
            <a:xfrm>
              <a:off x="897142" y="1915742"/>
              <a:ext cx="3548333" cy="5002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Expanding Access to Credit</a:t>
              </a:r>
            </a:p>
          </p:txBody>
        </p:sp>
      </p:grpSp>
      <p:sp>
        <p:nvSpPr>
          <p:cNvPr id="8" name="Slide Number Placeholder 1"/>
          <p:cNvSpPr>
            <a:spLocks noGrp="1"/>
          </p:cNvSpPr>
          <p:nvPr>
            <p:ph type="sldNum" sz="quarter" idx="10"/>
          </p:nvPr>
        </p:nvSpPr>
        <p:spPr>
          <a:xfrm>
            <a:off x="8077200" y="6339946"/>
            <a:ext cx="762000" cy="366712"/>
          </a:xfrm>
        </p:spPr>
        <p:txBody>
          <a:bodyPr/>
          <a:lstStyle/>
          <a:p>
            <a:pPr>
              <a:defRPr/>
            </a:pPr>
            <a:fld id="{C5C8DA25-B07E-4E91-ADF5-CAAF11D7124A}" type="slidenum">
              <a:rPr lang="en-US" b="1" smtClean="0"/>
              <a:pPr>
                <a:defRPr/>
              </a:pPr>
              <a:t>13</a:t>
            </a:fld>
            <a:endParaRPr lang="en-US" b="1" dirty="0"/>
          </a:p>
        </p:txBody>
      </p:sp>
    </p:spTree>
    <p:extLst>
      <p:ext uri="{BB962C8B-B14F-4D97-AF65-F5344CB8AC3E}">
        <p14:creationId xmlns:p14="http://schemas.microsoft.com/office/powerpoint/2010/main" val="3813727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651" y="1075600"/>
            <a:ext cx="8471971" cy="790814"/>
          </a:xfrm>
        </p:spPr>
        <p:txBody>
          <a:bodyPr>
            <a:normAutofit/>
          </a:bodyPr>
          <a:lstStyle/>
          <a:p>
            <a:pPr algn="l"/>
            <a:r>
              <a:rPr lang="en-US" sz="3200" dirty="0">
                <a:solidFill>
                  <a:schemeClr val="tx1"/>
                </a:solidFill>
              </a:rPr>
              <a:t>FHA </a:t>
            </a:r>
            <a:r>
              <a:rPr lang="en-US" sz="3200" dirty="0" smtClean="0">
                <a:solidFill>
                  <a:schemeClr val="tx1"/>
                </a:solidFill>
              </a:rPr>
              <a:t>Purchases and </a:t>
            </a:r>
            <a:r>
              <a:rPr lang="en-US" sz="3200" dirty="0">
                <a:solidFill>
                  <a:schemeClr val="tx1"/>
                </a:solidFill>
              </a:rPr>
              <a:t>Access to Credit</a:t>
            </a:r>
            <a:endParaRPr lang="en-US" sz="3200" dirty="0">
              <a:solidFill>
                <a:schemeClr val="tx1"/>
              </a:solidFill>
              <a:latin typeface="+mj-lt"/>
            </a:endParaRPr>
          </a:p>
        </p:txBody>
      </p:sp>
      <p:sp>
        <p:nvSpPr>
          <p:cNvPr id="6" name="TextBox 5"/>
          <p:cNvSpPr txBox="1"/>
          <p:nvPr/>
        </p:nvSpPr>
        <p:spPr>
          <a:xfrm>
            <a:off x="844505" y="5978106"/>
            <a:ext cx="3233578" cy="261610"/>
          </a:xfrm>
          <a:prstGeom prst="rect">
            <a:avLst/>
          </a:prstGeom>
          <a:noFill/>
        </p:spPr>
        <p:txBody>
          <a:bodyPr wrap="none" rtlCol="0">
            <a:spAutoFit/>
          </a:bodyPr>
          <a:lstStyle/>
          <a:p>
            <a:pPr fontAlgn="base">
              <a:spcBef>
                <a:spcPct val="0"/>
              </a:spcBef>
              <a:spcAft>
                <a:spcPct val="0"/>
              </a:spcAft>
            </a:pPr>
            <a:r>
              <a:rPr lang="en-US" sz="1100" dirty="0">
                <a:solidFill>
                  <a:prstClr val="black"/>
                </a:solidFill>
                <a:latin typeface="Arial" pitchFamily="34" charset="0"/>
                <a:cs typeface="Arial" pitchFamily="34" charset="0"/>
              </a:rPr>
              <a:t>Source: FHA Home Mortgage Insurance Division</a:t>
            </a:r>
          </a:p>
        </p:txBody>
      </p:sp>
      <p:sp>
        <p:nvSpPr>
          <p:cNvPr id="7" name="Slide Number Placeholder 2"/>
          <p:cNvSpPr txBox="1">
            <a:spLocks/>
          </p:cNvSpPr>
          <p:nvPr/>
        </p:nvSpPr>
        <p:spPr>
          <a:xfrm>
            <a:off x="8138608" y="6345238"/>
            <a:ext cx="802989" cy="456163"/>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EDDD9CA2-494E-432F-98B7-61A664288F26}" type="slidenum">
              <a:rPr lang="en-US" sz="1000" b="1" smtClean="0">
                <a:solidFill>
                  <a:prstClr val="white"/>
                </a:solidFill>
                <a:latin typeface="Calibri"/>
              </a:rPr>
              <a:pPr/>
              <a:t>14</a:t>
            </a:fld>
            <a:endParaRPr lang="en-US" sz="1000" b="1" dirty="0">
              <a:solidFill>
                <a:prstClr val="white"/>
              </a:solidFill>
              <a:latin typeface="Calibri"/>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20361466"/>
              </p:ext>
            </p:extLst>
          </p:nvPr>
        </p:nvGraphicFramePr>
        <p:xfrm>
          <a:off x="661869" y="2018881"/>
          <a:ext cx="7886700" cy="39592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72801" y="1681748"/>
            <a:ext cx="5858155" cy="369332"/>
          </a:xfrm>
          <a:prstGeom prst="rect">
            <a:avLst/>
          </a:prstGeom>
          <a:noFill/>
        </p:spPr>
        <p:txBody>
          <a:bodyPr wrap="square" rtlCol="0">
            <a:spAutoFit/>
          </a:bodyPr>
          <a:lstStyle/>
          <a:p>
            <a:pPr fontAlgn="base">
              <a:spcBef>
                <a:spcPct val="0"/>
              </a:spcBef>
              <a:spcAft>
                <a:spcPct val="0"/>
              </a:spcAft>
            </a:pPr>
            <a:r>
              <a:rPr lang="en-US" b="1" dirty="0">
                <a:solidFill>
                  <a:prstClr val="black"/>
                </a:solidFill>
                <a:latin typeface="Arial" pitchFamily="34" charset="0"/>
                <a:cs typeface="Arial" pitchFamily="34" charset="0"/>
              </a:rPr>
              <a:t>FHA Share of Portfolio: First-Time Homebuyers</a:t>
            </a:r>
          </a:p>
        </p:txBody>
      </p:sp>
    </p:spTree>
    <p:extLst>
      <p:ext uri="{BB962C8B-B14F-4D97-AF65-F5344CB8AC3E}">
        <p14:creationId xmlns:p14="http://schemas.microsoft.com/office/powerpoint/2010/main" val="1560863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023" y="162531"/>
            <a:ext cx="8229600" cy="1143000"/>
          </a:xfrm>
        </p:spPr>
        <p:txBody>
          <a:bodyPr/>
          <a:lstStyle/>
          <a:p>
            <a:r>
              <a:rPr lang="en-US" sz="2800" dirty="0" smtClean="0"/>
              <a:t>Housing Counseling Services</a:t>
            </a:r>
            <a:r>
              <a:rPr lang="en-US" sz="2800" dirty="0" smtClean="0">
                <a:solidFill>
                  <a:srgbClr val="FF0000"/>
                </a:solidFill>
              </a:rPr>
              <a:t> </a:t>
            </a:r>
            <a:endParaRPr lang="en-US" sz="28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970779698"/>
              </p:ext>
            </p:extLst>
          </p:nvPr>
        </p:nvGraphicFramePr>
        <p:xfrm>
          <a:off x="3796408" y="947673"/>
          <a:ext cx="5173215" cy="5491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1"/>
          </p:nvPr>
        </p:nvSpPr>
        <p:spPr>
          <a:xfrm>
            <a:off x="266376" y="1293470"/>
            <a:ext cx="3711264" cy="4525963"/>
          </a:xfrm>
        </p:spPr>
        <p:txBody>
          <a:bodyPr/>
          <a:lstStyle/>
          <a:p>
            <a:pPr indent="-173038"/>
            <a:r>
              <a:rPr lang="en-US" sz="1400" dirty="0" smtClean="0"/>
              <a:t>HUD has national network of approximately 2,200 HUD-approved housing counseling agencies, and provides oversight </a:t>
            </a:r>
          </a:p>
          <a:p>
            <a:pPr lvl="1"/>
            <a:r>
              <a:rPr lang="en-US" sz="1200" dirty="0" smtClean="0"/>
              <a:t>Reviews </a:t>
            </a:r>
            <a:r>
              <a:rPr lang="en-US" sz="1200" dirty="0"/>
              <a:t>and approves each agency</a:t>
            </a:r>
          </a:p>
          <a:p>
            <a:pPr lvl="1"/>
            <a:r>
              <a:rPr lang="en-US" sz="1200" dirty="0"/>
              <a:t>Monitors compliance with HUD regulations and conducts performance reviews </a:t>
            </a:r>
          </a:p>
          <a:p>
            <a:pPr lvl="1"/>
            <a:r>
              <a:rPr lang="en-US" sz="1200" dirty="0"/>
              <a:t>Oversees independence, conflicts of interest, content and process standards</a:t>
            </a:r>
          </a:p>
          <a:p>
            <a:pPr lvl="1"/>
            <a:r>
              <a:rPr lang="en-US" sz="1200" dirty="0"/>
              <a:t>Provides organizational, financial support, technical assistance and training</a:t>
            </a:r>
          </a:p>
          <a:p>
            <a:pPr indent="-173038"/>
            <a:r>
              <a:rPr lang="en-US" sz="1400" dirty="0" smtClean="0"/>
              <a:t>Provides services in a variety of ways</a:t>
            </a:r>
          </a:p>
          <a:p>
            <a:pPr lvl="1"/>
            <a:r>
              <a:rPr lang="en-US" sz="1200" dirty="0" smtClean="0"/>
              <a:t>Phone counseling</a:t>
            </a:r>
          </a:p>
          <a:p>
            <a:pPr lvl="1"/>
            <a:r>
              <a:rPr lang="en-US" sz="1200" dirty="0" smtClean="0"/>
              <a:t>Skype</a:t>
            </a:r>
          </a:p>
          <a:p>
            <a:pPr lvl="1"/>
            <a:r>
              <a:rPr lang="en-US" sz="1200" dirty="0" smtClean="0"/>
              <a:t>Internet Counseling/On-line</a:t>
            </a:r>
          </a:p>
          <a:p>
            <a:pPr lvl="1"/>
            <a:r>
              <a:rPr lang="en-US" sz="1200" dirty="0" smtClean="0"/>
              <a:t>In person</a:t>
            </a:r>
          </a:p>
          <a:p>
            <a:pPr lvl="1"/>
            <a:r>
              <a:rPr lang="en-US" sz="1200" dirty="0" smtClean="0"/>
              <a:t>22 different languages</a:t>
            </a:r>
          </a:p>
          <a:p>
            <a:pPr indent="-173038"/>
            <a:r>
              <a:rPr lang="en-US" sz="1400" dirty="0" smtClean="0"/>
              <a:t>Offer tools and resources  </a:t>
            </a:r>
          </a:p>
          <a:p>
            <a:pPr lvl="1"/>
            <a:r>
              <a:rPr lang="en-US" sz="1200" dirty="0" smtClean="0"/>
              <a:t>down payment assistance</a:t>
            </a:r>
          </a:p>
          <a:p>
            <a:pPr lvl="1"/>
            <a:r>
              <a:rPr lang="en-US" sz="1200" dirty="0" smtClean="0"/>
              <a:t>food banks/emergency utility assistance </a:t>
            </a:r>
          </a:p>
          <a:p>
            <a:pPr lvl="1"/>
            <a:r>
              <a:rPr lang="en-US" sz="1200" dirty="0" smtClean="0"/>
              <a:t>job/interview training</a:t>
            </a:r>
          </a:p>
          <a:p>
            <a:pPr lvl="1"/>
            <a:r>
              <a:rPr lang="en-US" sz="1200" dirty="0" smtClean="0"/>
              <a:t>daycare</a:t>
            </a:r>
          </a:p>
          <a:p>
            <a:pPr lvl="1"/>
            <a:r>
              <a:rPr lang="en-US" sz="1200" dirty="0" smtClean="0"/>
              <a:t>homeless shelters</a:t>
            </a:r>
          </a:p>
          <a:p>
            <a:endParaRPr lang="en-US" sz="1600" dirty="0"/>
          </a:p>
          <a:p>
            <a:pPr marL="342900" lvl="1" indent="-342900">
              <a:buFont typeface="Arial" charset="0"/>
              <a:buChar char="•"/>
            </a:pPr>
            <a:endParaRPr lang="en-US" sz="1600" dirty="0" smtClean="0"/>
          </a:p>
          <a:p>
            <a:pPr marL="342900" lvl="1" indent="-342900">
              <a:buFont typeface="Arial" charset="0"/>
              <a:buChar char="•"/>
            </a:pPr>
            <a:endParaRPr lang="en-US" sz="1600" dirty="0"/>
          </a:p>
          <a:p>
            <a:endParaRPr lang="en-US" sz="1600" dirty="0"/>
          </a:p>
        </p:txBody>
      </p:sp>
      <p:sp>
        <p:nvSpPr>
          <p:cNvPr id="4" name="TextBox 3"/>
          <p:cNvSpPr txBox="1"/>
          <p:nvPr/>
        </p:nvSpPr>
        <p:spPr>
          <a:xfrm>
            <a:off x="4676498" y="966977"/>
            <a:ext cx="3832860" cy="338554"/>
          </a:xfrm>
          <a:prstGeom prst="rect">
            <a:avLst/>
          </a:prstGeom>
          <a:noFill/>
        </p:spPr>
        <p:txBody>
          <a:bodyPr wrap="square" rtlCol="0">
            <a:spAutoFit/>
          </a:bodyPr>
          <a:lstStyle/>
          <a:p>
            <a:pPr algn="ctr"/>
            <a:r>
              <a:rPr lang="en-US" sz="1600" b="1" dirty="0" smtClean="0"/>
              <a:t>Services Offered  </a:t>
            </a:r>
            <a:endParaRPr lang="en-US" sz="1600" b="1" dirty="0"/>
          </a:p>
        </p:txBody>
      </p:sp>
      <p:sp>
        <p:nvSpPr>
          <p:cNvPr id="11" name="TextBox 10"/>
          <p:cNvSpPr txBox="1"/>
          <p:nvPr/>
        </p:nvSpPr>
        <p:spPr>
          <a:xfrm>
            <a:off x="5183638" y="2598420"/>
            <a:ext cx="2171700" cy="2200602"/>
          </a:xfrm>
          <a:prstGeom prst="rect">
            <a:avLst/>
          </a:prstGeom>
          <a:noFill/>
        </p:spPr>
        <p:txBody>
          <a:bodyPr wrap="square" rtlCol="0">
            <a:spAutoFit/>
          </a:bodyPr>
          <a:lstStyle/>
          <a:p>
            <a:r>
              <a:rPr lang="en-US" sz="1000" dirty="0" smtClean="0"/>
              <a:t>	</a:t>
            </a:r>
            <a:r>
              <a:rPr lang="en-US" sz="1000" b="1" dirty="0" smtClean="0"/>
              <a:t>Core </a:t>
            </a:r>
            <a:r>
              <a:rPr lang="en-US" sz="1000" b="1" dirty="0"/>
              <a:t>Competencies</a:t>
            </a:r>
          </a:p>
          <a:p>
            <a:pPr marL="628650" lvl="1" indent="-171450">
              <a:buFont typeface="Wingdings" panose="05000000000000000000" pitchFamily="2" charset="2"/>
              <a:buChar char="ü"/>
            </a:pPr>
            <a:r>
              <a:rPr lang="en-US" sz="900" dirty="0">
                <a:cs typeface="Times New Roman" panose="02020603050405020304" pitchFamily="18" charset="0"/>
              </a:rPr>
              <a:t>Financial Management</a:t>
            </a:r>
          </a:p>
          <a:p>
            <a:pPr marL="628650" lvl="1" indent="-171450">
              <a:buFont typeface="Wingdings" panose="05000000000000000000" pitchFamily="2" charset="2"/>
              <a:buChar char="ü"/>
            </a:pPr>
            <a:r>
              <a:rPr lang="en-US" sz="900" dirty="0">
                <a:cs typeface="Times New Roman" panose="02020603050405020304" pitchFamily="18" charset="0"/>
              </a:rPr>
              <a:t>Property Maintenance</a:t>
            </a:r>
          </a:p>
          <a:p>
            <a:pPr marL="628650" lvl="1" indent="-171450">
              <a:buFont typeface="Wingdings" panose="05000000000000000000" pitchFamily="2" charset="2"/>
              <a:buChar char="ü"/>
            </a:pPr>
            <a:r>
              <a:rPr lang="en-US" sz="900" dirty="0">
                <a:cs typeface="Times New Roman" panose="02020603050405020304" pitchFamily="18" charset="0"/>
              </a:rPr>
              <a:t>Responsibilities of homeownership and tenancy</a:t>
            </a:r>
          </a:p>
          <a:p>
            <a:pPr marL="628650" lvl="1" indent="-171450">
              <a:buFont typeface="Wingdings" panose="05000000000000000000" pitchFamily="2" charset="2"/>
              <a:buChar char="ü"/>
            </a:pPr>
            <a:r>
              <a:rPr lang="en-US" sz="900" dirty="0">
                <a:cs typeface="Times New Roman" panose="02020603050405020304" pitchFamily="18" charset="0"/>
              </a:rPr>
              <a:t>Fair housing laws and requirements</a:t>
            </a:r>
          </a:p>
          <a:p>
            <a:pPr marL="628650" lvl="1" indent="-171450">
              <a:buFont typeface="Wingdings" panose="05000000000000000000" pitchFamily="2" charset="2"/>
              <a:buChar char="ü"/>
            </a:pPr>
            <a:r>
              <a:rPr lang="en-US" sz="900" dirty="0">
                <a:cs typeface="Times New Roman" panose="02020603050405020304" pitchFamily="18" charset="0"/>
              </a:rPr>
              <a:t>Housing affordability</a:t>
            </a:r>
          </a:p>
          <a:p>
            <a:pPr marL="628650" lvl="1" indent="-171450">
              <a:buFont typeface="Wingdings" panose="05000000000000000000" pitchFamily="2" charset="2"/>
              <a:buChar char="ü"/>
            </a:pPr>
            <a:r>
              <a:rPr lang="en-US" sz="900" dirty="0">
                <a:cs typeface="Times New Roman" panose="02020603050405020304" pitchFamily="18" charset="0"/>
              </a:rPr>
              <a:t>Avoidance of, and responses to, rental and mortgage delinquency and avoidance of eviction and mortgage default</a:t>
            </a:r>
          </a:p>
          <a:p>
            <a:endParaRPr lang="en-US" sz="1000" dirty="0"/>
          </a:p>
        </p:txBody>
      </p:sp>
      <p:sp>
        <p:nvSpPr>
          <p:cNvPr id="13" name="TextBox 12"/>
          <p:cNvSpPr txBox="1"/>
          <p:nvPr/>
        </p:nvSpPr>
        <p:spPr>
          <a:xfrm>
            <a:off x="-36452" y="978949"/>
            <a:ext cx="3832860" cy="338554"/>
          </a:xfrm>
          <a:prstGeom prst="rect">
            <a:avLst/>
          </a:prstGeom>
          <a:noFill/>
        </p:spPr>
        <p:txBody>
          <a:bodyPr wrap="square" rtlCol="0">
            <a:spAutoFit/>
          </a:bodyPr>
          <a:lstStyle/>
          <a:p>
            <a:pPr algn="ctr"/>
            <a:r>
              <a:rPr lang="en-US" sz="1600" b="1" dirty="0" smtClean="0"/>
              <a:t>Housing Counseling</a:t>
            </a:r>
            <a:endParaRPr lang="en-US" sz="1600" b="1" dirty="0"/>
          </a:p>
        </p:txBody>
      </p:sp>
      <p:sp>
        <p:nvSpPr>
          <p:cNvPr id="8" name="Slide Number Placeholder 1"/>
          <p:cNvSpPr>
            <a:spLocks noGrp="1"/>
          </p:cNvSpPr>
          <p:nvPr>
            <p:ph type="sldNum" sz="quarter" idx="10"/>
          </p:nvPr>
        </p:nvSpPr>
        <p:spPr>
          <a:xfrm>
            <a:off x="8077200" y="6324600"/>
            <a:ext cx="762000" cy="366712"/>
          </a:xfrm>
        </p:spPr>
        <p:txBody>
          <a:bodyPr/>
          <a:lstStyle/>
          <a:p>
            <a:pPr>
              <a:defRPr/>
            </a:pPr>
            <a:fld id="{C5C8DA25-B07E-4E91-ADF5-CAAF11D7124A}" type="slidenum">
              <a:rPr lang="en-US" sz="1000" b="1" smtClean="0">
                <a:solidFill>
                  <a:schemeClr val="bg1"/>
                </a:solidFill>
              </a:rPr>
              <a:pPr>
                <a:defRPr/>
              </a:pPr>
              <a:t>15</a:t>
            </a:fld>
            <a:endParaRPr lang="en-US" sz="1000" b="1" dirty="0">
              <a:solidFill>
                <a:schemeClr val="bg1"/>
              </a:solidFill>
            </a:endParaRPr>
          </a:p>
        </p:txBody>
      </p:sp>
    </p:spTree>
    <p:extLst>
      <p:ext uri="{BB962C8B-B14F-4D97-AF65-F5344CB8AC3E}">
        <p14:creationId xmlns:p14="http://schemas.microsoft.com/office/powerpoint/2010/main" val="26962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7" y="893913"/>
            <a:ext cx="8229600" cy="665591"/>
          </a:xfrm>
        </p:spPr>
        <p:txBody>
          <a:bodyPr/>
          <a:lstStyle/>
          <a:p>
            <a:pPr algn="l"/>
            <a:r>
              <a:rPr lang="en-US" sz="3200" b="1" dirty="0"/>
              <a:t>Housing Counseling 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1328114"/>
              </p:ext>
            </p:extLst>
          </p:nvPr>
        </p:nvGraphicFramePr>
        <p:xfrm>
          <a:off x="457200" y="122670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a:spLocks noGrp="1"/>
          </p:cNvSpPr>
          <p:nvPr>
            <p:ph type="sldNum" sz="quarter" idx="4294967295"/>
          </p:nvPr>
        </p:nvSpPr>
        <p:spPr>
          <a:xfrm>
            <a:off x="8077200" y="6324600"/>
            <a:ext cx="762000" cy="366712"/>
          </a:xfrm>
          <a:prstGeom prst="rect">
            <a:avLst/>
          </a:prstGeom>
        </p:spPr>
        <p:txBody>
          <a:bodyPr/>
          <a:lstStyle/>
          <a:p>
            <a:pPr>
              <a:defRPr/>
            </a:pPr>
            <a:fld id="{C5C8DA25-B07E-4E91-ADF5-CAAF11D7124A}" type="slidenum">
              <a:rPr lang="en-US" sz="1000" b="1" smtClean="0">
                <a:solidFill>
                  <a:schemeClr val="bg1"/>
                </a:solidFill>
              </a:rPr>
              <a:pPr>
                <a:defRPr/>
              </a:pPr>
              <a:t>16</a:t>
            </a:fld>
            <a:endParaRPr lang="en-US" sz="1000" b="1" dirty="0">
              <a:solidFill>
                <a:schemeClr val="bg1"/>
              </a:solidFill>
            </a:endParaRPr>
          </a:p>
        </p:txBody>
      </p:sp>
    </p:spTree>
    <p:extLst>
      <p:ext uri="{BB962C8B-B14F-4D97-AF65-F5344CB8AC3E}">
        <p14:creationId xmlns:p14="http://schemas.microsoft.com/office/powerpoint/2010/main" val="52070658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129" y="2310046"/>
            <a:ext cx="8074325" cy="3662541"/>
          </a:xfrm>
          <a:prstGeom prst="rect">
            <a:avLst/>
          </a:prstGeom>
        </p:spPr>
        <p:txBody>
          <a:bodyPr wrap="square">
            <a:spAutoFit/>
          </a:bodyPr>
          <a:lstStyle/>
          <a:p>
            <a:r>
              <a:rPr lang="en-US" sz="2400" dirty="0" smtClean="0">
                <a:latin typeface="+mn-lt"/>
              </a:rPr>
              <a:t>FHA’s </a:t>
            </a:r>
            <a:r>
              <a:rPr lang="en-US" sz="2400" i="1" dirty="0" smtClean="0">
                <a:latin typeface="+mn-lt"/>
              </a:rPr>
              <a:t>Single Family Housing Policy Handbook </a:t>
            </a:r>
            <a:r>
              <a:rPr lang="en-US" sz="2400" dirty="0" smtClean="0">
                <a:latin typeface="+mn-lt"/>
              </a:rPr>
              <a:t>(SF Handbook) is a comprehensive, single source for FHA Single Family Housing Policy:</a:t>
            </a:r>
          </a:p>
          <a:p>
            <a:endParaRPr lang="en-US" sz="2000" dirty="0">
              <a:latin typeface="+mn-lt"/>
            </a:endParaRPr>
          </a:p>
          <a:p>
            <a:pPr marL="342900" indent="-342900">
              <a:buFont typeface="Arial" panose="020B0604020202020204" pitchFamily="34" charset="0"/>
              <a:buChar char="•"/>
            </a:pPr>
            <a:r>
              <a:rPr lang="en-US" sz="2000" dirty="0">
                <a:latin typeface="+mn-lt"/>
              </a:rPr>
              <a:t>As of March 18, 2015, consolidated </a:t>
            </a:r>
            <a:r>
              <a:rPr lang="en-US" sz="2000" b="1" i="1" u="sng" dirty="0">
                <a:latin typeface="+mn-lt"/>
              </a:rPr>
              <a:t>over 225 </a:t>
            </a:r>
            <a:r>
              <a:rPr lang="en-US" sz="2000" dirty="0">
                <a:latin typeface="+mn-lt"/>
              </a:rPr>
              <a:t>existing Handbooks, Mortgagee Letters and other policy documents into one source</a:t>
            </a:r>
            <a:r>
              <a:rPr lang="en-US" sz="2000" b="1" dirty="0">
                <a:latin typeface="+mn-lt"/>
              </a:rPr>
              <a:t>. </a:t>
            </a:r>
          </a:p>
          <a:p>
            <a:endParaRPr lang="en-US" sz="2000" dirty="0">
              <a:latin typeface="+mn-lt"/>
            </a:endParaRPr>
          </a:p>
          <a:p>
            <a:pPr marL="342900" indent="-342900">
              <a:buFont typeface="Arial" panose="020B0604020202020204" pitchFamily="34" charset="0"/>
              <a:buChar char="•"/>
            </a:pPr>
            <a:r>
              <a:rPr lang="en-US" sz="2000" dirty="0" smtClean="0">
                <a:latin typeface="+mn-lt"/>
              </a:rPr>
              <a:t>Supports FHA’s Access to Credit strategies.</a:t>
            </a:r>
          </a:p>
          <a:p>
            <a:endParaRPr lang="en-US" sz="2000" dirty="0" smtClean="0">
              <a:latin typeface="+mn-lt"/>
            </a:endParaRPr>
          </a:p>
          <a:p>
            <a:pPr marL="342900" indent="-342900">
              <a:buFont typeface="Arial" panose="020B0604020202020204" pitchFamily="34" charset="0"/>
              <a:buChar char="•"/>
            </a:pPr>
            <a:r>
              <a:rPr lang="en-US" sz="2000" dirty="0" smtClean="0">
                <a:latin typeface="+mn-lt"/>
              </a:rPr>
              <a:t>Makes it easier for mortgagees, lenders, and other stakeholders to do business with us.</a:t>
            </a:r>
          </a:p>
        </p:txBody>
      </p:sp>
      <p:sp>
        <p:nvSpPr>
          <p:cNvPr id="5" name="TextBox 4"/>
          <p:cNvSpPr txBox="1"/>
          <p:nvPr/>
        </p:nvSpPr>
        <p:spPr>
          <a:xfrm>
            <a:off x="1796474" y="973216"/>
            <a:ext cx="7015980" cy="1077218"/>
          </a:xfrm>
          <a:prstGeom prst="rect">
            <a:avLst/>
          </a:prstGeom>
          <a:noFill/>
        </p:spPr>
        <p:txBody>
          <a:bodyPr wrap="square" rtlCol="0">
            <a:spAutoFit/>
          </a:bodyPr>
          <a:lstStyle/>
          <a:p>
            <a:pPr fontAlgn="base">
              <a:spcBef>
                <a:spcPct val="0"/>
              </a:spcBef>
              <a:spcAft>
                <a:spcPct val="0"/>
              </a:spcAft>
            </a:pPr>
            <a:r>
              <a:rPr lang="en-US" sz="3200" b="1" i="1" dirty="0" smtClean="0">
                <a:solidFill>
                  <a:prstClr val="black"/>
                </a:solidFill>
                <a:cs typeface="Arial" charset="0"/>
              </a:rPr>
              <a:t>Single Family Housing Policy Handbook </a:t>
            </a:r>
            <a:r>
              <a:rPr lang="en-US" sz="3200" b="1" dirty="0" smtClean="0">
                <a:solidFill>
                  <a:prstClr val="black"/>
                </a:solidFill>
                <a:cs typeface="Arial" charset="0"/>
              </a:rPr>
              <a:t>(HUD Handbook 4000.1)</a:t>
            </a:r>
            <a:endParaRPr lang="en-US" sz="3200" b="1" dirty="0">
              <a:solidFill>
                <a:prstClr val="black"/>
              </a:solidFill>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118" y="810614"/>
            <a:ext cx="1066929" cy="1402422"/>
          </a:xfrm>
          <a:prstGeom prst="rect">
            <a:avLst/>
          </a:prstGeom>
        </p:spPr>
      </p:pic>
      <p:sp>
        <p:nvSpPr>
          <p:cNvPr id="3" name="Slide Number Placeholder 2"/>
          <p:cNvSpPr>
            <a:spLocks noGrp="1"/>
          </p:cNvSpPr>
          <p:nvPr>
            <p:ph type="sldNum" sz="quarter" idx="12"/>
          </p:nvPr>
        </p:nvSpPr>
        <p:spPr>
          <a:xfrm>
            <a:off x="8050454" y="6340733"/>
            <a:ext cx="762000" cy="366713"/>
          </a:xfrm>
        </p:spPr>
        <p:txBody>
          <a:bodyPr/>
          <a:lstStyle/>
          <a:p>
            <a:pPr>
              <a:defRPr/>
            </a:pPr>
            <a:fld id="{CA7194C8-5166-4683-BD72-CBAD625FB559}" type="slidenum">
              <a:rPr lang="en-US" b="1" smtClean="0">
                <a:solidFill>
                  <a:schemeClr val="bg1"/>
                </a:solidFill>
              </a:rPr>
              <a:pPr>
                <a:defRPr/>
              </a:pPr>
              <a:t>17</a:t>
            </a:fld>
            <a:endParaRPr lang="en-US" b="1" dirty="0">
              <a:solidFill>
                <a:schemeClr val="bg1"/>
              </a:solidFill>
            </a:endParaRPr>
          </a:p>
        </p:txBody>
      </p:sp>
    </p:spTree>
    <p:extLst>
      <p:ext uri="{BB962C8B-B14F-4D97-AF65-F5344CB8AC3E}">
        <p14:creationId xmlns:p14="http://schemas.microsoft.com/office/powerpoint/2010/main" val="4107770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75" y="956203"/>
            <a:ext cx="8696551" cy="60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676939" y="731875"/>
            <a:ext cx="8020050" cy="369332"/>
          </a:xfrm>
          <a:prstGeom prst="rect">
            <a:avLst/>
          </a:prstGeom>
          <a:noFill/>
        </p:spPr>
        <p:txBody>
          <a:bodyPr wrap="square" rtlCol="0">
            <a:spAutoFit/>
          </a:bodyPr>
          <a:lstStyle/>
          <a:p>
            <a:r>
              <a:rPr lang="en-US" sz="1600" i="1" dirty="0" smtClean="0"/>
              <a:t>Single Family Housing Policy Handbook </a:t>
            </a:r>
            <a:r>
              <a:rPr lang="en-US" i="1" dirty="0" smtClean="0"/>
              <a:t>		</a:t>
            </a:r>
            <a:r>
              <a:rPr lang="en-US" b="1" dirty="0" smtClean="0"/>
              <a:t>Development Progress</a:t>
            </a:r>
            <a:endParaRPr lang="en-US" b="1" dirty="0"/>
          </a:p>
        </p:txBody>
      </p:sp>
      <p:sp>
        <p:nvSpPr>
          <p:cNvPr id="2" name="Slide Number Placeholder 1"/>
          <p:cNvSpPr>
            <a:spLocks noGrp="1"/>
          </p:cNvSpPr>
          <p:nvPr>
            <p:ph type="sldNum" sz="quarter" idx="12"/>
          </p:nvPr>
        </p:nvSpPr>
        <p:spPr/>
        <p:txBody>
          <a:bodyPr/>
          <a:lstStyle/>
          <a:p>
            <a:pPr>
              <a:defRPr/>
            </a:pPr>
            <a:fld id="{CA7194C8-5166-4683-BD72-CBAD625FB559}" type="slidenum">
              <a:rPr lang="en-US" smtClean="0"/>
              <a:pPr>
                <a:defRPr/>
              </a:pPr>
              <a:t>18</a:t>
            </a:fld>
            <a:endParaRPr lang="en-US" dirty="0"/>
          </a:p>
        </p:txBody>
      </p:sp>
    </p:spTree>
    <p:extLst>
      <p:ext uri="{BB962C8B-B14F-4D97-AF65-F5344CB8AC3E}">
        <p14:creationId xmlns:p14="http://schemas.microsoft.com/office/powerpoint/2010/main" val="331833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2498" y="936530"/>
            <a:ext cx="8437379" cy="584775"/>
          </a:xfrm>
          <a:prstGeom prst="rect">
            <a:avLst/>
          </a:prstGeom>
          <a:noFill/>
        </p:spPr>
        <p:txBody>
          <a:bodyPr wrap="square" rtlCol="0">
            <a:spAutoFit/>
          </a:bodyPr>
          <a:lstStyle/>
          <a:p>
            <a:r>
              <a:rPr lang="en-US" sz="3200" b="1" dirty="0" smtClean="0">
                <a:latin typeface="+mj-lt"/>
              </a:rPr>
              <a:t>Online, Electronic SF Handbook</a:t>
            </a:r>
            <a:endParaRPr lang="en-US" sz="3200" b="1" dirty="0">
              <a:latin typeface="+mj-lt"/>
            </a:endParaRPr>
          </a:p>
        </p:txBody>
      </p:sp>
      <p:grpSp>
        <p:nvGrpSpPr>
          <p:cNvPr id="6" name="Group 5"/>
          <p:cNvGrpSpPr/>
          <p:nvPr/>
        </p:nvGrpSpPr>
        <p:grpSpPr>
          <a:xfrm>
            <a:off x="694284" y="1752769"/>
            <a:ext cx="4852931" cy="3109760"/>
            <a:chOff x="176270" y="1905918"/>
            <a:chExt cx="5695720" cy="3437263"/>
          </a:xfrm>
        </p:grpSpPr>
        <p:grpSp>
          <p:nvGrpSpPr>
            <p:cNvPr id="5" name="Group 4"/>
            <p:cNvGrpSpPr/>
            <p:nvPr/>
          </p:nvGrpSpPr>
          <p:grpSpPr>
            <a:xfrm>
              <a:off x="341523" y="2105092"/>
              <a:ext cx="5255046" cy="2921603"/>
              <a:chOff x="341523" y="1510181"/>
              <a:chExt cx="5255046" cy="2921603"/>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523" y="1510181"/>
                <a:ext cx="5255046" cy="995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989" y="2505268"/>
                <a:ext cx="4296579" cy="192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ectangle 6"/>
            <p:cNvSpPr/>
            <p:nvPr/>
          </p:nvSpPr>
          <p:spPr>
            <a:xfrm>
              <a:off x="176270" y="1905918"/>
              <a:ext cx="5695720" cy="3437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5641109" y="1752769"/>
            <a:ext cx="3355708"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Fully searchable, advanced features.</a:t>
            </a:r>
          </a:p>
          <a:p>
            <a:endParaRPr lang="en-US" sz="2400" dirty="0" smtClean="0"/>
          </a:p>
          <a:p>
            <a:pPr marL="342900" indent="-342900">
              <a:buFont typeface="Arial" panose="020B0604020202020204" pitchFamily="34" charset="0"/>
              <a:buChar char="•"/>
            </a:pPr>
            <a:r>
              <a:rPr lang="en-US" sz="2400" dirty="0" smtClean="0"/>
              <a:t>Resides on </a:t>
            </a:r>
            <a:r>
              <a:rPr lang="en-US" sz="2400" dirty="0" err="1" smtClean="0"/>
              <a:t>AllRegs</a:t>
            </a:r>
            <a:r>
              <a:rPr lang="en-US" sz="2400" baseline="30000" dirty="0" smtClean="0"/>
              <a:t>®</a:t>
            </a:r>
            <a:r>
              <a:rPr lang="en-US" sz="2400" dirty="0" smtClean="0"/>
              <a:t> electronic policy platform.</a:t>
            </a:r>
          </a:p>
          <a:p>
            <a:endParaRPr lang="en-US" sz="2400" dirty="0" smtClean="0"/>
          </a:p>
          <a:p>
            <a:pPr marL="342900" indent="-342900">
              <a:buFont typeface="Arial" panose="020B0604020202020204" pitchFamily="34" charset="0"/>
              <a:buChar char="•"/>
            </a:pPr>
            <a:r>
              <a:rPr lang="en-US" sz="2400" dirty="0"/>
              <a:t>Free access to site via </a:t>
            </a:r>
            <a:r>
              <a:rPr lang="en-US" sz="2400" dirty="0" smtClean="0"/>
              <a:t>link </a:t>
            </a:r>
            <a:r>
              <a:rPr lang="en-US" sz="2400" dirty="0"/>
              <a:t>on </a:t>
            </a:r>
            <a:r>
              <a:rPr lang="en-US" sz="2400" dirty="0" smtClean="0"/>
              <a:t>HUDCLIPS.</a:t>
            </a:r>
          </a:p>
        </p:txBody>
      </p:sp>
      <p:sp>
        <p:nvSpPr>
          <p:cNvPr id="9" name="Slide Number Placeholder 2"/>
          <p:cNvSpPr txBox="1">
            <a:spLocks/>
          </p:cNvSpPr>
          <p:nvPr/>
        </p:nvSpPr>
        <p:spPr>
          <a:xfrm>
            <a:off x="8050454" y="6340733"/>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A7194C8-5166-4683-BD72-CBAD625FB559}" type="slidenum">
              <a:rPr lang="en-US" sz="1000" b="1" smtClean="0">
                <a:solidFill>
                  <a:schemeClr val="bg1"/>
                </a:solidFill>
              </a:rPr>
              <a:pPr>
                <a:defRPr/>
              </a:pPr>
              <a:t>19</a:t>
            </a:fld>
            <a:endParaRPr lang="en-US" sz="1000" b="1" dirty="0">
              <a:solidFill>
                <a:schemeClr val="bg1"/>
              </a:solidFill>
            </a:endParaRPr>
          </a:p>
        </p:txBody>
      </p:sp>
    </p:spTree>
    <p:extLst>
      <p:ext uri="{BB962C8B-B14F-4D97-AF65-F5344CB8AC3E}">
        <p14:creationId xmlns:p14="http://schemas.microsoft.com/office/powerpoint/2010/main" val="61781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5C8DA25-B07E-4E91-ADF5-CAAF11D7124A}" type="slidenum">
              <a:rPr lang="en-US" b="1" smtClean="0"/>
              <a:pPr>
                <a:defRPr/>
              </a:pPr>
              <a:t>2</a:t>
            </a:fld>
            <a:endParaRPr lang="en-US" b="1" dirty="0"/>
          </a:p>
        </p:txBody>
      </p:sp>
      <p:sp>
        <p:nvSpPr>
          <p:cNvPr id="3" name="TextBox 2"/>
          <p:cNvSpPr txBox="1"/>
          <p:nvPr/>
        </p:nvSpPr>
        <p:spPr>
          <a:xfrm>
            <a:off x="925688" y="1275646"/>
            <a:ext cx="7416799" cy="584775"/>
          </a:xfrm>
          <a:prstGeom prst="rect">
            <a:avLst/>
          </a:prstGeom>
          <a:noFill/>
        </p:spPr>
        <p:txBody>
          <a:bodyPr wrap="square" rtlCol="0">
            <a:spAutoFit/>
          </a:bodyPr>
          <a:lstStyle/>
          <a:p>
            <a:r>
              <a:rPr lang="en-US" sz="3200" b="1" dirty="0" smtClean="0"/>
              <a:t>Today’s Presentation</a:t>
            </a:r>
            <a:endParaRPr lang="en-US" sz="3200" b="1" dirty="0"/>
          </a:p>
        </p:txBody>
      </p:sp>
      <p:sp>
        <p:nvSpPr>
          <p:cNvPr id="4" name="TextBox 3"/>
          <p:cNvSpPr txBox="1"/>
          <p:nvPr/>
        </p:nvSpPr>
        <p:spPr>
          <a:xfrm>
            <a:off x="1027289" y="1709901"/>
            <a:ext cx="7416799" cy="4324261"/>
          </a:xfrm>
          <a:prstGeom prst="rect">
            <a:avLst/>
          </a:prstGeom>
          <a:noFill/>
        </p:spPr>
        <p:txBody>
          <a:bodyPr wrap="square" rtlCol="0">
            <a:spAutoFit/>
          </a:bodyPr>
          <a:lstStyle/>
          <a:p>
            <a:endParaRPr lang="en-US" sz="2400" dirty="0">
              <a:latin typeface="+mn-lt"/>
            </a:endParaRPr>
          </a:p>
          <a:p>
            <a:pPr marL="285750" indent="-285750">
              <a:buFont typeface="Arial" panose="020B0604020202020204" pitchFamily="34" charset="0"/>
              <a:buChar char="•"/>
            </a:pPr>
            <a:r>
              <a:rPr lang="en-US" sz="2400" b="1" dirty="0" smtClean="0">
                <a:latin typeface="+mn-lt"/>
              </a:rPr>
              <a:t>FHA Loan Affordability: </a:t>
            </a:r>
            <a:r>
              <a:rPr lang="en-US" sz="2400" dirty="0" smtClean="0">
                <a:latin typeface="+mn-lt"/>
              </a:rPr>
              <a:t>Features that make an FHA loan affordable, a historic vehicle for access to credit.</a:t>
            </a:r>
          </a:p>
          <a:p>
            <a:pPr marL="285750" indent="-285750">
              <a:buFont typeface="Arial" panose="020B0604020202020204" pitchFamily="34" charset="0"/>
              <a:buChar char="•"/>
            </a:pPr>
            <a:endParaRPr lang="en-US" sz="2400" dirty="0" smtClean="0">
              <a:latin typeface="+mn-lt"/>
            </a:endParaRPr>
          </a:p>
          <a:p>
            <a:pPr marL="285750" indent="-285750">
              <a:buFont typeface="Arial" panose="020B0604020202020204" pitchFamily="34" charset="0"/>
              <a:buChar char="•"/>
            </a:pPr>
            <a:r>
              <a:rPr lang="en-US" sz="2400" b="1" dirty="0" smtClean="0">
                <a:latin typeface="+mn-lt"/>
              </a:rPr>
              <a:t>FHA Update: </a:t>
            </a:r>
            <a:r>
              <a:rPr lang="en-US" sz="2400" dirty="0" smtClean="0">
                <a:latin typeface="+mn-lt"/>
              </a:rPr>
              <a:t>What HUD is doing to address three Single Family priorities:</a:t>
            </a:r>
          </a:p>
          <a:p>
            <a:pPr marL="971550" lvl="1" indent="-514350">
              <a:buFont typeface="Calibri" panose="020F0502020204030204" pitchFamily="34" charset="0"/>
              <a:buChar char="―"/>
            </a:pPr>
            <a:r>
              <a:rPr lang="en-US" sz="2000" dirty="0" smtClean="0">
                <a:latin typeface="+mn-lt"/>
              </a:rPr>
              <a:t>Expanding Access to Credit</a:t>
            </a:r>
          </a:p>
          <a:p>
            <a:pPr marL="971550" lvl="1" indent="-514350">
              <a:buFont typeface="Calibri" panose="020F0502020204030204" pitchFamily="34" charset="0"/>
              <a:buChar char="―"/>
            </a:pPr>
            <a:r>
              <a:rPr lang="en-US" sz="2000" dirty="0" smtClean="0">
                <a:latin typeface="+mn-lt"/>
              </a:rPr>
              <a:t>Ensuring Long Term Viability of MMI Fund</a:t>
            </a:r>
          </a:p>
          <a:p>
            <a:pPr marL="971550" lvl="1" indent="-514350">
              <a:buFont typeface="Calibri" panose="020F0502020204030204" pitchFamily="34" charset="0"/>
              <a:buChar char="―"/>
            </a:pPr>
            <a:r>
              <a:rPr lang="en-US" sz="2000" dirty="0" smtClean="0">
                <a:latin typeface="+mn-lt"/>
              </a:rPr>
              <a:t>Making it Easier to Do Business with FHA</a:t>
            </a:r>
          </a:p>
          <a:p>
            <a:pPr marL="742950" lvl="1" indent="-285750">
              <a:buFont typeface="Arial" panose="020B0604020202020204" pitchFamily="34" charset="0"/>
              <a:buChar char="•"/>
            </a:pPr>
            <a:endParaRPr lang="en-US" sz="2400" dirty="0" smtClean="0">
              <a:latin typeface="+mn-lt"/>
            </a:endParaRPr>
          </a:p>
          <a:p>
            <a:pPr marL="742950" lvl="1" indent="-285750">
              <a:buFont typeface="Arial" panose="020B0604020202020204" pitchFamily="34" charset="0"/>
              <a:buChar char="•"/>
            </a:pPr>
            <a:endParaRPr lang="en-US" sz="2400" dirty="0" smtClean="0">
              <a:latin typeface="+mn-lt"/>
            </a:endParaRPr>
          </a:p>
          <a:p>
            <a:endParaRPr lang="en-US" sz="2300" dirty="0" smtClean="0">
              <a:latin typeface="+mn-lt"/>
            </a:endParaRPr>
          </a:p>
        </p:txBody>
      </p:sp>
    </p:spTree>
    <p:extLst>
      <p:ext uri="{BB962C8B-B14F-4D97-AF65-F5344CB8AC3E}">
        <p14:creationId xmlns:p14="http://schemas.microsoft.com/office/powerpoint/2010/main" val="1919656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59656" y="828095"/>
            <a:ext cx="7887535" cy="584775"/>
          </a:xfrm>
          <a:prstGeom prst="rect">
            <a:avLst/>
          </a:prstGeom>
          <a:noFill/>
        </p:spPr>
        <p:txBody>
          <a:bodyPr wrap="square" rtlCol="0">
            <a:spAutoFit/>
          </a:bodyPr>
          <a:lstStyle/>
          <a:p>
            <a:r>
              <a:rPr lang="en-US" sz="3200" b="1" dirty="0" smtClean="0">
                <a:latin typeface="+mn-lt"/>
              </a:rPr>
              <a:t>Doing Business with FHA</a:t>
            </a:r>
            <a:endParaRPr lang="en-US" sz="2800" b="1" dirty="0" smtClean="0">
              <a:latin typeface="+mn-lt"/>
            </a:endParaRPr>
          </a:p>
        </p:txBody>
      </p:sp>
      <p:sp>
        <p:nvSpPr>
          <p:cNvPr id="16" name="TextBox 15"/>
          <p:cNvSpPr txBox="1"/>
          <p:nvPr/>
        </p:nvSpPr>
        <p:spPr>
          <a:xfrm>
            <a:off x="659656" y="1412870"/>
            <a:ext cx="8152798" cy="50321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n-lt"/>
              </a:rPr>
              <a:t>Separate sections for lenders/mortgagees and appraisers were published in March and effective September 14, 2015.</a:t>
            </a:r>
          </a:p>
          <a:p>
            <a:endParaRPr lang="en-US" sz="2300" dirty="0" smtClean="0">
              <a:latin typeface="+mn-lt"/>
            </a:endParaRPr>
          </a:p>
          <a:p>
            <a:pPr marL="342900" indent="-342900">
              <a:buFont typeface="Arial" panose="020B0604020202020204" pitchFamily="34" charset="0"/>
              <a:buChar char="•"/>
            </a:pPr>
            <a:r>
              <a:rPr lang="en-US" sz="2400" dirty="0" smtClean="0">
                <a:latin typeface="+mn-lt"/>
              </a:rPr>
              <a:t>Cover the </a:t>
            </a:r>
            <a:r>
              <a:rPr lang="en-US" sz="2400" dirty="0">
                <a:latin typeface="+mn-lt"/>
              </a:rPr>
              <a:t>requirements for doing business </a:t>
            </a:r>
            <a:r>
              <a:rPr lang="en-US" sz="2400" dirty="0" smtClean="0">
                <a:latin typeface="+mn-lt"/>
              </a:rPr>
              <a:t>with FHA for:</a:t>
            </a:r>
          </a:p>
          <a:p>
            <a:pPr marL="738188" indent="-396875">
              <a:buFont typeface="Calibri" panose="020F0502020204030204" pitchFamily="34" charset="0"/>
              <a:buChar char="―"/>
            </a:pPr>
            <a:r>
              <a:rPr lang="en-US" sz="2000" dirty="0" smtClean="0">
                <a:latin typeface="+mn-lt"/>
              </a:rPr>
              <a:t>FHA-approved mortgagees</a:t>
            </a:r>
          </a:p>
          <a:p>
            <a:pPr marL="738188" indent="-396875">
              <a:buFont typeface="Calibri" panose="020F0502020204030204" pitchFamily="34" charset="0"/>
              <a:buChar char="―"/>
            </a:pPr>
            <a:r>
              <a:rPr lang="en-US" sz="2000" dirty="0" smtClean="0">
                <a:latin typeface="+mn-lt"/>
              </a:rPr>
              <a:t>FHA-approved Title I lenders</a:t>
            </a:r>
          </a:p>
          <a:p>
            <a:pPr marL="738188" indent="-396875">
              <a:buFont typeface="Calibri" panose="020F0502020204030204" pitchFamily="34" charset="0"/>
              <a:buChar char="―"/>
            </a:pPr>
            <a:r>
              <a:rPr lang="en-US" sz="2000" dirty="0" smtClean="0">
                <a:latin typeface="+mn-lt"/>
              </a:rPr>
              <a:t>Appraiser Eligibility and Roster Applications</a:t>
            </a:r>
          </a:p>
          <a:p>
            <a:pPr marL="341313"/>
            <a:endParaRPr lang="en-US" sz="2300" dirty="0">
              <a:latin typeface="+mn-lt"/>
            </a:endParaRPr>
          </a:p>
          <a:p>
            <a:pPr marL="342900" indent="-342900">
              <a:buFont typeface="Arial" panose="020B0604020202020204" pitchFamily="34" charset="0"/>
              <a:buChar char="•"/>
              <a:tabLst>
                <a:tab pos="341313" algn="l"/>
              </a:tabLst>
            </a:pPr>
            <a:r>
              <a:rPr lang="en-US" sz="2400" dirty="0" smtClean="0">
                <a:latin typeface="+mn-lt"/>
              </a:rPr>
              <a:t>Revised and consolidated language to achieve clear, direct, and consistent single source for FHA eligibility.</a:t>
            </a:r>
          </a:p>
          <a:p>
            <a:pPr marL="342900" indent="-342900">
              <a:buFont typeface="Arial" panose="020B0604020202020204" pitchFamily="34" charset="0"/>
              <a:buChar char="•"/>
              <a:tabLst>
                <a:tab pos="341313" algn="l"/>
              </a:tabLst>
            </a:pPr>
            <a:endParaRPr lang="en-US" sz="2300" dirty="0" smtClean="0">
              <a:latin typeface="+mn-lt"/>
            </a:endParaRPr>
          </a:p>
          <a:p>
            <a:pPr marL="342900" indent="-342900">
              <a:buFont typeface="Arial" panose="020B0604020202020204" pitchFamily="34" charset="0"/>
              <a:buChar char="•"/>
              <a:tabLst>
                <a:tab pos="341313" algn="l"/>
              </a:tabLst>
            </a:pPr>
            <a:r>
              <a:rPr lang="en-US" sz="2400" dirty="0" smtClean="0">
                <a:latin typeface="+mn-lt"/>
              </a:rPr>
              <a:t>Other subsections for DE Underwriters, inspectors, 203 k consultants, REO real estate brokers etc. in progress.</a:t>
            </a:r>
            <a:endParaRPr lang="en-US" sz="2400" dirty="0">
              <a:latin typeface="+mn-lt"/>
            </a:endParaRPr>
          </a:p>
          <a:p>
            <a:pPr>
              <a:tabLst>
                <a:tab pos="341313" algn="l"/>
              </a:tabLst>
            </a:pPr>
            <a:endParaRPr lang="en-US" sz="2400" dirty="0" smtClean="0">
              <a:effectLst>
                <a:outerShdw blurRad="38100" dist="38100" dir="2700000" algn="tl">
                  <a:srgbClr val="000000">
                    <a:alpha val="43137"/>
                  </a:srgbClr>
                </a:outerShdw>
              </a:effectLst>
              <a:latin typeface="+mn-lt"/>
            </a:endParaRPr>
          </a:p>
        </p:txBody>
      </p:sp>
      <p:sp>
        <p:nvSpPr>
          <p:cNvPr id="5" name="Slide Number Placeholder 2"/>
          <p:cNvSpPr txBox="1">
            <a:spLocks/>
          </p:cNvSpPr>
          <p:nvPr/>
        </p:nvSpPr>
        <p:spPr>
          <a:xfrm>
            <a:off x="8050454" y="6340733"/>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A7194C8-5166-4683-BD72-CBAD625FB559}" type="slidenum">
              <a:rPr lang="en-US" sz="1000" b="1" smtClean="0">
                <a:solidFill>
                  <a:schemeClr val="bg1"/>
                </a:solidFill>
              </a:rPr>
              <a:pPr>
                <a:defRPr/>
              </a:pPr>
              <a:t>20</a:t>
            </a:fld>
            <a:endParaRPr lang="en-US" sz="1000" b="1" dirty="0">
              <a:solidFill>
                <a:schemeClr val="bg1"/>
              </a:solidFill>
            </a:endParaRPr>
          </a:p>
        </p:txBody>
      </p:sp>
    </p:spTree>
    <p:extLst>
      <p:ext uri="{BB962C8B-B14F-4D97-AF65-F5344CB8AC3E}">
        <p14:creationId xmlns:p14="http://schemas.microsoft.com/office/powerpoint/2010/main" val="237951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4312" y="1689643"/>
            <a:ext cx="8074325" cy="5139869"/>
          </a:xfrm>
          <a:prstGeom prst="rect">
            <a:avLst/>
          </a:prstGeom>
        </p:spPr>
        <p:txBody>
          <a:bodyPr wrap="square">
            <a:spAutoFit/>
          </a:bodyPr>
          <a:lstStyle/>
          <a:p>
            <a:pPr marL="285750" indent="-285750">
              <a:buFont typeface="Arial" panose="020B0604020202020204" pitchFamily="34" charset="0"/>
              <a:buChar char="•"/>
            </a:pPr>
            <a:r>
              <a:rPr lang="en-US" sz="2400" dirty="0">
                <a:latin typeface="+mn-lt"/>
              </a:rPr>
              <a:t>Delivers a consolidated source of policy for all FHA Title II mortgage products and programs.</a:t>
            </a:r>
          </a:p>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latin typeface="+mn-lt"/>
              </a:rPr>
              <a:t>Essentially complete for Title II Forward Mortgages, except:</a:t>
            </a:r>
          </a:p>
          <a:p>
            <a:pPr marL="684213" indent="-342900">
              <a:buFont typeface="Calibri" panose="020F0502020204030204" pitchFamily="34" charset="0"/>
              <a:buChar char="―"/>
            </a:pPr>
            <a:r>
              <a:rPr lang="en-US" sz="2000" dirty="0" smtClean="0">
                <a:latin typeface="+mn-lt"/>
              </a:rPr>
              <a:t>REO Purchasing in progress; and </a:t>
            </a:r>
          </a:p>
          <a:p>
            <a:pPr marL="684213" indent="-342900">
              <a:buFont typeface="Calibri" panose="020F0502020204030204" pitchFamily="34" charset="0"/>
              <a:buChar char="―"/>
            </a:pPr>
            <a:r>
              <a:rPr lang="en-US" sz="2000" dirty="0" smtClean="0">
                <a:latin typeface="+mn-lt"/>
              </a:rPr>
              <a:t>Condominium Project Approval requires formal rule making.</a:t>
            </a:r>
            <a:endParaRPr lang="en-US" sz="2000" dirty="0">
              <a:latin typeface="+mn-lt"/>
            </a:endParaRPr>
          </a:p>
          <a:p>
            <a:endParaRPr lang="en-US" sz="2400" b="1" dirty="0">
              <a:latin typeface="+mn-lt"/>
            </a:endParaRPr>
          </a:p>
          <a:p>
            <a:pPr marL="282575" indent="-220663">
              <a:buFont typeface="Arial" panose="020B0604020202020204" pitchFamily="34" charset="0"/>
              <a:buChar char="•"/>
            </a:pPr>
            <a:r>
              <a:rPr lang="en-US" sz="2400" dirty="0" smtClean="0">
                <a:latin typeface="+mn-lt"/>
              </a:rPr>
              <a:t>Structure </a:t>
            </a:r>
            <a:r>
              <a:rPr lang="en-US" sz="2400" dirty="0">
                <a:latin typeface="+mn-lt"/>
              </a:rPr>
              <a:t>follows traditional mortgage process for FHA 203(b) purchase money mortgage.</a:t>
            </a:r>
          </a:p>
          <a:p>
            <a:pPr marL="60325"/>
            <a:endParaRPr lang="en-US" sz="2400" dirty="0">
              <a:latin typeface="+mn-lt"/>
            </a:endParaRPr>
          </a:p>
          <a:p>
            <a:pPr marL="284163" indent="-223838">
              <a:buFont typeface="Arial" panose="020B0604020202020204" pitchFamily="34" charset="0"/>
              <a:buChar char="•"/>
            </a:pPr>
            <a:r>
              <a:rPr lang="en-US" sz="2400" dirty="0">
                <a:latin typeface="+mn-lt"/>
              </a:rPr>
              <a:t>Product/program sub-sections contain </a:t>
            </a:r>
            <a:r>
              <a:rPr lang="en-US" sz="2400" dirty="0" smtClean="0">
                <a:latin typeface="+mn-lt"/>
              </a:rPr>
              <a:t>special rules for </a:t>
            </a:r>
            <a:r>
              <a:rPr lang="en-US" sz="2400" dirty="0">
                <a:latin typeface="+mn-lt"/>
              </a:rPr>
              <a:t>specific products and programs, </a:t>
            </a:r>
            <a:r>
              <a:rPr lang="en-US" sz="2400" dirty="0" smtClean="0">
                <a:latin typeface="+mn-lt"/>
              </a:rPr>
              <a:t>such as 203(k), Energy Efficient Mortgages and Refinances.</a:t>
            </a:r>
            <a:endParaRPr lang="en-US" sz="2400" dirty="0">
              <a:latin typeface="+mn-lt"/>
            </a:endParaRPr>
          </a:p>
          <a:p>
            <a:pPr marL="285750" indent="-285750">
              <a:buFont typeface="Arial" panose="020B0604020202020204" pitchFamily="34" charset="0"/>
              <a:buChar char="•"/>
            </a:pPr>
            <a:endParaRPr lang="en-US" sz="2400" dirty="0">
              <a:latin typeface="+mn-lt"/>
            </a:endParaRPr>
          </a:p>
        </p:txBody>
      </p:sp>
      <p:sp>
        <p:nvSpPr>
          <p:cNvPr id="3" name="TextBox 2"/>
          <p:cNvSpPr txBox="1"/>
          <p:nvPr/>
        </p:nvSpPr>
        <p:spPr>
          <a:xfrm>
            <a:off x="814312" y="971675"/>
            <a:ext cx="8298612" cy="584775"/>
          </a:xfrm>
          <a:prstGeom prst="rect">
            <a:avLst/>
          </a:prstGeom>
          <a:noFill/>
        </p:spPr>
        <p:txBody>
          <a:bodyPr wrap="square" rtlCol="0">
            <a:spAutoFit/>
          </a:bodyPr>
          <a:lstStyle/>
          <a:p>
            <a:r>
              <a:rPr lang="en-US" sz="3200" b="1" dirty="0" smtClean="0">
                <a:latin typeface="+mn-lt"/>
              </a:rPr>
              <a:t>Origination through Endorsement Section</a:t>
            </a:r>
          </a:p>
        </p:txBody>
      </p:sp>
      <p:sp>
        <p:nvSpPr>
          <p:cNvPr id="5" name="Slide Number Placeholder 4"/>
          <p:cNvSpPr>
            <a:spLocks noGrp="1"/>
          </p:cNvSpPr>
          <p:nvPr>
            <p:ph type="sldNum" sz="quarter" idx="12"/>
          </p:nvPr>
        </p:nvSpPr>
        <p:spPr>
          <a:xfrm>
            <a:off x="8016875" y="6336958"/>
            <a:ext cx="762000" cy="366713"/>
          </a:xfrm>
        </p:spPr>
        <p:txBody>
          <a:bodyPr/>
          <a:lstStyle/>
          <a:p>
            <a:pPr>
              <a:defRPr/>
            </a:pPr>
            <a:fld id="{CA7194C8-5166-4683-BD72-CBAD625FB559}" type="slidenum">
              <a:rPr lang="en-US" b="1" smtClean="0">
                <a:solidFill>
                  <a:schemeClr val="bg1"/>
                </a:solidFill>
              </a:rPr>
              <a:pPr>
                <a:defRPr/>
              </a:pPr>
              <a:t>21</a:t>
            </a:fld>
            <a:endParaRPr lang="en-US" b="1" dirty="0">
              <a:solidFill>
                <a:schemeClr val="bg1"/>
              </a:solidFill>
            </a:endParaRPr>
          </a:p>
        </p:txBody>
      </p:sp>
    </p:spTree>
    <p:extLst>
      <p:ext uri="{BB962C8B-B14F-4D97-AF65-F5344CB8AC3E}">
        <p14:creationId xmlns:p14="http://schemas.microsoft.com/office/powerpoint/2010/main" val="1725505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401761" y="6109679"/>
            <a:ext cx="2133600" cy="365125"/>
          </a:xfrm>
          <a:prstGeom prst="rect">
            <a:avLst/>
          </a:prstGeom>
        </p:spPr>
        <p:txBody>
          <a:bodyPr/>
          <a:lstStyle/>
          <a:p>
            <a:fld id="{D6F88B94-9804-4304-8901-0EF963D61115}" type="slidenum">
              <a:rPr lang="en-US" smtClean="0"/>
              <a:pPr/>
              <a:t>22</a:t>
            </a:fld>
            <a:endParaRPr lang="en-US" dirty="0"/>
          </a:p>
        </p:txBody>
      </p:sp>
      <p:sp>
        <p:nvSpPr>
          <p:cNvPr id="9" name="TextBox 8"/>
          <p:cNvSpPr txBox="1"/>
          <p:nvPr/>
        </p:nvSpPr>
        <p:spPr>
          <a:xfrm>
            <a:off x="8159813" y="6133363"/>
            <a:ext cx="418704" cy="369332"/>
          </a:xfrm>
          <a:prstGeom prst="rect">
            <a:avLst/>
          </a:prstGeom>
          <a:noFill/>
        </p:spPr>
        <p:txBody>
          <a:bodyPr wrap="none" rtlCol="0">
            <a:spAutoFit/>
          </a:bodyPr>
          <a:lstStyle/>
          <a:p>
            <a:r>
              <a:rPr lang="en-US" b="1" dirty="0" smtClean="0">
                <a:solidFill>
                  <a:schemeClr val="bg1"/>
                </a:solidFill>
              </a:rPr>
              <a:t>17</a:t>
            </a:r>
            <a:endParaRPr lang="en-US" b="1" dirty="0">
              <a:solidFill>
                <a:schemeClr val="bg1"/>
              </a:solidFill>
            </a:endParaRP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19" y="981076"/>
            <a:ext cx="4036891" cy="39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44" y="1378470"/>
            <a:ext cx="4587777" cy="523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04" y="1672783"/>
            <a:ext cx="4849812" cy="155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1772" y="3224620"/>
            <a:ext cx="4410075" cy="221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b="8271"/>
          <a:stretch/>
        </p:blipFill>
        <p:spPr bwMode="auto">
          <a:xfrm>
            <a:off x="4216310" y="5455843"/>
            <a:ext cx="4495800" cy="132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81805" y="3355674"/>
            <a:ext cx="2510287" cy="2242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99057" y="4456980"/>
            <a:ext cx="2510287" cy="2242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7005" y="3355674"/>
            <a:ext cx="304800" cy="295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1</a:t>
            </a:r>
          </a:p>
        </p:txBody>
      </p:sp>
      <p:sp>
        <p:nvSpPr>
          <p:cNvPr id="12" name="Oval 11"/>
          <p:cNvSpPr/>
          <p:nvPr/>
        </p:nvSpPr>
        <p:spPr>
          <a:xfrm>
            <a:off x="3894257" y="4456980"/>
            <a:ext cx="304800" cy="295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2</a:t>
            </a:r>
          </a:p>
        </p:txBody>
      </p:sp>
      <p:sp>
        <p:nvSpPr>
          <p:cNvPr id="14" name="Slide Number Placeholder 1"/>
          <p:cNvSpPr txBox="1">
            <a:spLocks/>
          </p:cNvSpPr>
          <p:nvPr/>
        </p:nvSpPr>
        <p:spPr>
          <a:xfrm>
            <a:off x="8077200" y="6324600"/>
            <a:ext cx="762000" cy="366712"/>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5C8DA25-B07E-4E91-ADF5-CAAF11D7124A}" type="slidenum">
              <a:rPr lang="en-US" sz="1000" b="1" smtClean="0"/>
              <a:pPr>
                <a:defRPr/>
              </a:pPr>
              <a:t>22</a:t>
            </a:fld>
            <a:endParaRPr lang="en-US" sz="1000" b="1" dirty="0"/>
          </a:p>
        </p:txBody>
      </p:sp>
    </p:spTree>
    <p:extLst>
      <p:ext uri="{BB962C8B-B14F-4D97-AF65-F5344CB8AC3E}">
        <p14:creationId xmlns:p14="http://schemas.microsoft.com/office/powerpoint/2010/main" val="289745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4017" y="1729701"/>
            <a:ext cx="7701404"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rPr>
              <a:t>Published March 18, 2015; effective for case numbers on and after </a:t>
            </a:r>
            <a:r>
              <a:rPr lang="en-US" sz="2400" dirty="0" smtClean="0">
                <a:latin typeface="+mn-lt"/>
              </a:rPr>
              <a:t>September 14, </a:t>
            </a:r>
            <a:r>
              <a:rPr lang="en-US" sz="2400" dirty="0">
                <a:latin typeface="+mn-lt"/>
              </a:rPr>
              <a:t>2015.</a:t>
            </a:r>
          </a:p>
          <a:p>
            <a:endParaRPr lang="en-US" sz="2400" dirty="0" smtClean="0">
              <a:latin typeface="+mn-lt"/>
            </a:endParaRPr>
          </a:p>
          <a:p>
            <a:pPr marL="342900" indent="-342900">
              <a:buFont typeface="Arial" panose="020B0604020202020204" pitchFamily="34" charset="0"/>
              <a:buChar char="•"/>
            </a:pPr>
            <a:r>
              <a:rPr lang="en-US" sz="2400" dirty="0" smtClean="0">
                <a:latin typeface="+mn-lt"/>
              </a:rPr>
              <a:t>Covers FHA policies specific to appraiser actions and property eligibility:</a:t>
            </a:r>
          </a:p>
          <a:p>
            <a:pPr marL="798513" indent="-450850">
              <a:buFont typeface="Calibri" panose="020F0502020204030204" pitchFamily="34" charset="0"/>
              <a:buChar char="―"/>
            </a:pPr>
            <a:r>
              <a:rPr lang="en-US" sz="2400" dirty="0" smtClean="0">
                <a:latin typeface="+mn-lt"/>
              </a:rPr>
              <a:t>Requirements for performing an appraisal</a:t>
            </a:r>
          </a:p>
          <a:p>
            <a:pPr marL="798513" indent="-450850">
              <a:buFont typeface="Calibri" panose="020F0502020204030204" pitchFamily="34" charset="0"/>
              <a:buChar char="―"/>
            </a:pPr>
            <a:r>
              <a:rPr lang="en-US" sz="2400" dirty="0" smtClean="0">
                <a:latin typeface="+mn-lt"/>
              </a:rPr>
              <a:t>Reporting of Appraisal Results</a:t>
            </a:r>
          </a:p>
          <a:p>
            <a:endParaRPr lang="en-US" sz="2400" dirty="0" smtClean="0">
              <a:latin typeface="+mn-lt"/>
            </a:endParaRPr>
          </a:p>
          <a:p>
            <a:pPr marL="342900" indent="-342900">
              <a:buFont typeface="Arial" panose="020B0604020202020204" pitchFamily="34" charset="0"/>
              <a:buChar char="•"/>
            </a:pPr>
            <a:r>
              <a:rPr lang="en-US" sz="2400" dirty="0" smtClean="0">
                <a:latin typeface="+mn-lt"/>
              </a:rPr>
              <a:t>Links to </a:t>
            </a:r>
            <a:r>
              <a:rPr lang="en-US" sz="2400" i="1" dirty="0" smtClean="0">
                <a:latin typeface="+mn-lt"/>
              </a:rPr>
              <a:t>Single Family Housing Appraisal Report and Data Delivery Guide</a:t>
            </a:r>
            <a:endParaRPr lang="en-US" sz="2400" i="1" dirty="0">
              <a:latin typeface="+mn-lt"/>
            </a:endParaRPr>
          </a:p>
        </p:txBody>
      </p:sp>
      <p:sp>
        <p:nvSpPr>
          <p:cNvPr id="5" name="Title 3"/>
          <p:cNvSpPr txBox="1">
            <a:spLocks/>
          </p:cNvSpPr>
          <p:nvPr/>
        </p:nvSpPr>
        <p:spPr>
          <a:xfrm>
            <a:off x="854017" y="1111044"/>
            <a:ext cx="8032808" cy="59015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Appraiser &amp; Property Requirements</a:t>
            </a:r>
            <a:endParaRPr lang="en-US" sz="3200" b="1" dirty="0"/>
          </a:p>
        </p:txBody>
      </p:sp>
      <p:sp>
        <p:nvSpPr>
          <p:cNvPr id="6" name="Slide Number Placeholder 1"/>
          <p:cNvSpPr txBox="1">
            <a:spLocks/>
          </p:cNvSpPr>
          <p:nvPr/>
        </p:nvSpPr>
        <p:spPr>
          <a:xfrm>
            <a:off x="8077200" y="6324600"/>
            <a:ext cx="762000" cy="366712"/>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5C8DA25-B07E-4E91-ADF5-CAAF11D7124A}" type="slidenum">
              <a:rPr lang="en-US" sz="1000" b="1" smtClean="0">
                <a:solidFill>
                  <a:schemeClr val="bg1"/>
                </a:solidFill>
              </a:rPr>
              <a:pPr>
                <a:defRPr/>
              </a:pPr>
              <a:t>23</a:t>
            </a:fld>
            <a:endParaRPr lang="en-US" sz="1000" b="1" dirty="0">
              <a:solidFill>
                <a:schemeClr val="bg1"/>
              </a:solidFill>
            </a:endParaRPr>
          </a:p>
        </p:txBody>
      </p:sp>
    </p:spTree>
    <p:extLst>
      <p:ext uri="{BB962C8B-B14F-4D97-AF65-F5344CB8AC3E}">
        <p14:creationId xmlns:p14="http://schemas.microsoft.com/office/powerpoint/2010/main" val="253411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77200" y="6354477"/>
            <a:ext cx="762000" cy="366713"/>
          </a:xfrm>
          <a:prstGeom prst="rect">
            <a:avLst/>
          </a:prstGeom>
        </p:spPr>
        <p:txBody>
          <a:bodyPr/>
          <a:lstStyle/>
          <a:p>
            <a:fld id="{EDDD9CA2-494E-432F-98B7-61A664288F26}" type="slidenum">
              <a:rPr lang="en-US" sz="1000" b="1" smtClean="0">
                <a:solidFill>
                  <a:schemeClr val="bg1"/>
                </a:solidFill>
              </a:rPr>
              <a:pPr/>
              <a:t>24</a:t>
            </a:fld>
            <a:endParaRPr lang="en-US" sz="1000" b="1" dirty="0">
              <a:solidFill>
                <a:schemeClr val="bg1"/>
              </a:solidFill>
            </a:endParaRPr>
          </a:p>
        </p:txBody>
      </p:sp>
      <p:sp>
        <p:nvSpPr>
          <p:cNvPr id="15" name="TextBox 14"/>
          <p:cNvSpPr txBox="1"/>
          <p:nvPr/>
        </p:nvSpPr>
        <p:spPr>
          <a:xfrm>
            <a:off x="719638" y="721373"/>
            <a:ext cx="7837340" cy="1077218"/>
          </a:xfrm>
          <a:prstGeom prst="rect">
            <a:avLst/>
          </a:prstGeom>
          <a:noFill/>
        </p:spPr>
        <p:txBody>
          <a:bodyPr wrap="square" rtlCol="0">
            <a:spAutoFit/>
          </a:bodyPr>
          <a:lstStyle/>
          <a:p>
            <a:r>
              <a:rPr lang="en-US" sz="3200" b="1" dirty="0" smtClean="0">
                <a:latin typeface="+mn-lt"/>
              </a:rPr>
              <a:t>Quality Control, Oversight &amp; Compliance Sections</a:t>
            </a:r>
            <a:endParaRPr lang="en-US" sz="2800" b="1" dirty="0" smtClean="0">
              <a:latin typeface="+mn-lt"/>
            </a:endParaRPr>
          </a:p>
        </p:txBody>
      </p:sp>
      <p:sp>
        <p:nvSpPr>
          <p:cNvPr id="16" name="TextBox 15"/>
          <p:cNvSpPr txBox="1"/>
          <p:nvPr/>
        </p:nvSpPr>
        <p:spPr>
          <a:xfrm>
            <a:off x="719638" y="1765987"/>
            <a:ext cx="8281144" cy="495520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n-lt"/>
              </a:rPr>
              <a:t>Portions for mortgagees, lenders and appraisers were published March 18, 2015; effective September 14, 2015.</a:t>
            </a:r>
          </a:p>
          <a:p>
            <a:endParaRPr lang="en-US" sz="1200" dirty="0" smtClean="0">
              <a:latin typeface="+mn-lt"/>
            </a:endParaRPr>
          </a:p>
          <a:p>
            <a:pPr marL="342900" indent="-342900">
              <a:buFont typeface="Arial" panose="020B0604020202020204" pitchFamily="34" charset="0"/>
              <a:buChar char="•"/>
            </a:pPr>
            <a:r>
              <a:rPr lang="en-US" sz="2400" dirty="0" smtClean="0">
                <a:latin typeface="+mn-lt"/>
              </a:rPr>
              <a:t>For Title I Lenders and Title II Mortgagees:</a:t>
            </a:r>
          </a:p>
          <a:p>
            <a:pPr marL="738188" indent="-396875">
              <a:buFont typeface="Calibri" panose="020F0502020204030204" pitchFamily="34" charset="0"/>
              <a:buChar char="―"/>
            </a:pPr>
            <a:r>
              <a:rPr lang="en-US" sz="2000" dirty="0" smtClean="0">
                <a:latin typeface="+mn-lt"/>
              </a:rPr>
              <a:t>Quality Control Requirements</a:t>
            </a:r>
          </a:p>
          <a:p>
            <a:pPr marL="738188" indent="-396875">
              <a:buFont typeface="Calibri" panose="020F0502020204030204" pitchFamily="34" charset="0"/>
              <a:buChar char="―"/>
            </a:pPr>
            <a:r>
              <a:rPr lang="en-US" sz="2000" dirty="0" smtClean="0">
                <a:latin typeface="+mn-lt"/>
              </a:rPr>
              <a:t>FHA Monitoring of Mortgagees and Enforcement Actions</a:t>
            </a:r>
          </a:p>
          <a:p>
            <a:pPr marL="341313"/>
            <a:endParaRPr lang="en-US" sz="1200" dirty="0">
              <a:latin typeface="+mn-lt"/>
            </a:endParaRPr>
          </a:p>
          <a:p>
            <a:pPr marL="342900" indent="-342900">
              <a:buFont typeface="Arial" panose="020B0604020202020204" pitchFamily="34" charset="0"/>
              <a:buChar char="•"/>
            </a:pPr>
            <a:r>
              <a:rPr lang="en-US" sz="2400" dirty="0" smtClean="0">
                <a:latin typeface="+mn-lt"/>
              </a:rPr>
              <a:t>For Appraisers:   FHA </a:t>
            </a:r>
            <a:r>
              <a:rPr lang="en-US" sz="2400" dirty="0">
                <a:latin typeface="+mn-lt"/>
              </a:rPr>
              <a:t>Roster Appraiser Responsibilities.</a:t>
            </a:r>
          </a:p>
          <a:p>
            <a:endParaRPr lang="en-US" sz="1200" dirty="0"/>
          </a:p>
          <a:p>
            <a:pPr marL="342900" indent="-342900">
              <a:buFont typeface="Arial" panose="020B0604020202020204" pitchFamily="34" charset="0"/>
              <a:buChar char="•"/>
            </a:pPr>
            <a:r>
              <a:rPr lang="en-US" sz="2400" dirty="0" smtClean="0">
                <a:latin typeface="+mn-lt"/>
              </a:rPr>
              <a:t>Subsections on </a:t>
            </a:r>
            <a:r>
              <a:rPr lang="en-US" sz="2400" dirty="0">
                <a:latin typeface="+mn-lt"/>
              </a:rPr>
              <a:t>“Quality Control</a:t>
            </a:r>
            <a:r>
              <a:rPr lang="en-US" sz="2400" dirty="0" smtClean="0">
                <a:latin typeface="+mn-lt"/>
              </a:rPr>
              <a:t>/ Oversight” for other participants, such as inspectors and 203(k) consultants are in progress.</a:t>
            </a:r>
          </a:p>
          <a:p>
            <a:endParaRPr lang="en-US" sz="1200" dirty="0">
              <a:latin typeface="+mn-lt"/>
            </a:endParaRPr>
          </a:p>
          <a:p>
            <a:pPr marL="342900" indent="-342900">
              <a:buFont typeface="Arial" panose="020B0604020202020204" pitchFamily="34" charset="0"/>
              <a:buChar char="•"/>
              <a:tabLst>
                <a:tab pos="341313" algn="l"/>
              </a:tabLst>
            </a:pPr>
            <a:r>
              <a:rPr lang="en-US" sz="2400" dirty="0" smtClean="0">
                <a:latin typeface="+mn-lt"/>
              </a:rPr>
              <a:t>Consolidates existing FHA policy made after 2006 on all mortgagee requirements.</a:t>
            </a:r>
            <a:endParaRPr lang="en-US" sz="2400" dirty="0">
              <a:latin typeface="+mn-lt"/>
            </a:endParaRPr>
          </a:p>
        </p:txBody>
      </p:sp>
    </p:spTree>
    <p:extLst>
      <p:ext uri="{BB962C8B-B14F-4D97-AF65-F5344CB8AC3E}">
        <p14:creationId xmlns:p14="http://schemas.microsoft.com/office/powerpoint/2010/main" val="40286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0220" y="2478445"/>
            <a:ext cx="7347606" cy="3416320"/>
          </a:xfrm>
          <a:prstGeom prst="rect">
            <a:avLst/>
          </a:prstGeom>
          <a:noFill/>
        </p:spPr>
        <p:txBody>
          <a:bodyPr wrap="square">
            <a:spAutoFit/>
          </a:bodyPr>
          <a:lstStyle/>
          <a:p>
            <a:pPr marL="284162" fontAlgn="auto">
              <a:spcBef>
                <a:spcPts val="0"/>
              </a:spcBef>
              <a:spcAft>
                <a:spcPts val="0"/>
              </a:spcAft>
              <a:defRPr/>
            </a:pPr>
            <a:endParaRPr lang="en-US" sz="2400" dirty="0">
              <a:latin typeface="+mn-lt"/>
              <a:cs typeface="+mn-cs"/>
            </a:endParaRPr>
          </a:p>
          <a:p>
            <a:pPr marL="517525" indent="-233363" fontAlgn="auto">
              <a:spcBef>
                <a:spcPts val="0"/>
              </a:spcBef>
              <a:spcAft>
                <a:spcPts val="0"/>
              </a:spcAft>
              <a:buFont typeface="Arial" panose="020B0604020202020204" pitchFamily="34" charset="0"/>
              <a:buChar char="•"/>
              <a:defRPr/>
            </a:pPr>
            <a:r>
              <a:rPr lang="en-US" sz="2400" dirty="0">
                <a:latin typeface="+mn-lt"/>
                <a:cs typeface="+mn-cs"/>
              </a:rPr>
              <a:t>Servicing </a:t>
            </a:r>
          </a:p>
          <a:p>
            <a:pPr marL="517525" indent="-233363" fontAlgn="auto">
              <a:spcBef>
                <a:spcPts val="0"/>
              </a:spcBef>
              <a:spcAft>
                <a:spcPts val="0"/>
              </a:spcAft>
              <a:buFont typeface="Arial" panose="020B0604020202020204" pitchFamily="34" charset="0"/>
              <a:buChar char="•"/>
              <a:defRPr/>
            </a:pPr>
            <a:endParaRPr lang="en-US" sz="2400" dirty="0">
              <a:latin typeface="+mn-lt"/>
              <a:cs typeface="+mn-cs"/>
            </a:endParaRPr>
          </a:p>
          <a:p>
            <a:pPr marL="517525" indent="-233363" fontAlgn="auto">
              <a:spcBef>
                <a:spcPts val="0"/>
              </a:spcBef>
              <a:spcAft>
                <a:spcPts val="0"/>
              </a:spcAft>
              <a:buFont typeface="Arial" panose="020B0604020202020204" pitchFamily="34" charset="0"/>
              <a:buChar char="•"/>
              <a:defRPr/>
            </a:pPr>
            <a:r>
              <a:rPr lang="en-US" sz="2400" dirty="0">
                <a:latin typeface="+mn-lt"/>
                <a:cs typeface="+mn-cs"/>
              </a:rPr>
              <a:t>REO &amp; Claims</a:t>
            </a:r>
          </a:p>
          <a:p>
            <a:pPr marL="517525" indent="-233363" fontAlgn="auto">
              <a:spcBef>
                <a:spcPts val="0"/>
              </a:spcBef>
              <a:spcAft>
                <a:spcPts val="0"/>
              </a:spcAft>
              <a:buFont typeface="Arial" panose="020B0604020202020204" pitchFamily="34" charset="0"/>
              <a:buChar char="•"/>
              <a:defRPr/>
            </a:pPr>
            <a:endParaRPr lang="en-US" sz="2400" dirty="0">
              <a:latin typeface="+mn-lt"/>
              <a:cs typeface="+mn-cs"/>
            </a:endParaRPr>
          </a:p>
          <a:p>
            <a:pPr marL="517525" indent="-233363" fontAlgn="auto">
              <a:spcBef>
                <a:spcPts val="0"/>
              </a:spcBef>
              <a:spcAft>
                <a:spcPts val="0"/>
              </a:spcAft>
              <a:buFont typeface="Arial" panose="020B0604020202020204" pitchFamily="34" charset="0"/>
              <a:buChar char="•"/>
              <a:defRPr/>
            </a:pPr>
            <a:r>
              <a:rPr lang="en-US" sz="2400" dirty="0">
                <a:latin typeface="+mn-lt"/>
                <a:cs typeface="+mn-cs"/>
              </a:rPr>
              <a:t>Title I</a:t>
            </a:r>
          </a:p>
          <a:p>
            <a:pPr marL="517525" indent="-233363" fontAlgn="auto">
              <a:spcBef>
                <a:spcPts val="0"/>
              </a:spcBef>
              <a:spcAft>
                <a:spcPts val="0"/>
              </a:spcAft>
              <a:buFont typeface="Arial" panose="020B0604020202020204" pitchFamily="34" charset="0"/>
              <a:buChar char="•"/>
              <a:defRPr/>
            </a:pPr>
            <a:endParaRPr lang="en-US" sz="2400" dirty="0">
              <a:latin typeface="+mn-lt"/>
              <a:cs typeface="+mn-cs"/>
            </a:endParaRPr>
          </a:p>
          <a:p>
            <a:pPr marL="517525" indent="-233363" fontAlgn="auto">
              <a:spcBef>
                <a:spcPts val="0"/>
              </a:spcBef>
              <a:spcAft>
                <a:spcPts val="0"/>
              </a:spcAft>
              <a:buFont typeface="Arial" panose="020B0604020202020204" pitchFamily="34" charset="0"/>
              <a:buChar char="•"/>
              <a:defRPr/>
            </a:pPr>
            <a:r>
              <a:rPr lang="en-US" sz="2400" dirty="0">
                <a:latin typeface="+mn-lt"/>
                <a:cs typeface="+mn-cs"/>
              </a:rPr>
              <a:t>HECM</a:t>
            </a:r>
          </a:p>
          <a:p>
            <a:pPr marL="284162" fontAlgn="auto">
              <a:spcBef>
                <a:spcPts val="0"/>
              </a:spcBef>
              <a:spcAft>
                <a:spcPts val="0"/>
              </a:spcAft>
              <a:defRPr/>
            </a:pPr>
            <a:endParaRPr lang="en-US" sz="2400" dirty="0">
              <a:latin typeface="+mn-lt"/>
              <a:cs typeface="+mn-cs"/>
            </a:endParaRPr>
          </a:p>
        </p:txBody>
      </p:sp>
      <p:sp>
        <p:nvSpPr>
          <p:cNvPr id="33796" name="TextBox 1"/>
          <p:cNvSpPr txBox="1">
            <a:spLocks noChangeArrowheads="1"/>
          </p:cNvSpPr>
          <p:nvPr/>
        </p:nvSpPr>
        <p:spPr bwMode="auto">
          <a:xfrm>
            <a:off x="2411571" y="992188"/>
            <a:ext cx="62392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b="1" dirty="0" smtClean="0"/>
              <a:t>SF </a:t>
            </a:r>
            <a:r>
              <a:rPr lang="en-US" altLang="en-US" b="1" dirty="0"/>
              <a:t>Housing Policy Handbook:  Sections Still to Come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220" y="992188"/>
            <a:ext cx="1066929" cy="1402422"/>
          </a:xfrm>
          <a:prstGeom prst="rect">
            <a:avLst/>
          </a:prstGeom>
        </p:spPr>
      </p:pic>
      <p:sp>
        <p:nvSpPr>
          <p:cNvPr id="7" name="Slide Number Placeholder 1"/>
          <p:cNvSpPr>
            <a:spLocks noGrp="1"/>
          </p:cNvSpPr>
          <p:nvPr>
            <p:ph type="sldNum" sz="quarter" idx="4294967295"/>
          </p:nvPr>
        </p:nvSpPr>
        <p:spPr>
          <a:xfrm>
            <a:off x="8077200" y="6354477"/>
            <a:ext cx="762000" cy="366713"/>
          </a:xfrm>
          <a:prstGeom prst="rect">
            <a:avLst/>
          </a:prstGeom>
        </p:spPr>
        <p:txBody>
          <a:bodyPr/>
          <a:lstStyle/>
          <a:p>
            <a:fld id="{EDDD9CA2-494E-432F-98B7-61A664288F26}" type="slidenum">
              <a:rPr lang="en-US" sz="1000" b="1" smtClean="0">
                <a:solidFill>
                  <a:schemeClr val="bg1"/>
                </a:solidFill>
              </a:rPr>
              <a:pPr/>
              <a:t>25</a:t>
            </a:fld>
            <a:endParaRPr lang="en-US" sz="1000" b="1" dirty="0">
              <a:solidFill>
                <a:schemeClr val="bg1"/>
              </a:solidFill>
            </a:endParaRPr>
          </a:p>
        </p:txBody>
      </p:sp>
    </p:spTree>
    <p:extLst>
      <p:ext uri="{BB962C8B-B14F-4D97-AF65-F5344CB8AC3E}">
        <p14:creationId xmlns:p14="http://schemas.microsoft.com/office/powerpoint/2010/main" val="2999863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txBox="1">
            <a:spLocks noChangeArrowheads="1"/>
          </p:cNvSpPr>
          <p:nvPr/>
        </p:nvSpPr>
        <p:spPr bwMode="auto">
          <a:xfrm>
            <a:off x="895847" y="1106488"/>
            <a:ext cx="8307420"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sz="3200" b="1" dirty="0">
                <a:solidFill>
                  <a:prstClr val="black"/>
                </a:solidFill>
                <a:cs typeface="Arial" charset="0"/>
              </a:rPr>
              <a:t>Quality Assurance Framework</a:t>
            </a:r>
          </a:p>
        </p:txBody>
      </p:sp>
      <p:sp>
        <p:nvSpPr>
          <p:cNvPr id="35844" name="Slide Number Placeholder 3"/>
          <p:cNvSpPr>
            <a:spLocks noGrp="1"/>
          </p:cNvSpPr>
          <p:nvPr>
            <p:ph type="sldNum" sz="quarter" idx="12"/>
          </p:nvPr>
        </p:nvSpPr>
        <p:spPr bwMode="auto">
          <a:xfrm>
            <a:off x="8029745" y="6321549"/>
            <a:ext cx="762000" cy="366713"/>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2B5B4ACD-044B-4703-A2D1-4AA0025F30BE}" type="slidenum">
              <a:rPr lang="en-US" sz="1200" b="1">
                <a:solidFill>
                  <a:schemeClr val="bg1"/>
                </a:solidFill>
                <a:cs typeface="Arial" charset="0"/>
              </a:rPr>
              <a:pPr fontAlgn="base">
                <a:spcBef>
                  <a:spcPct val="0"/>
                </a:spcBef>
                <a:spcAft>
                  <a:spcPct val="0"/>
                </a:spcAft>
              </a:pPr>
              <a:t>26</a:t>
            </a:fld>
            <a:endParaRPr lang="en-US" sz="1200" b="1" dirty="0">
              <a:solidFill>
                <a:schemeClr val="bg1"/>
              </a:solidFill>
              <a:cs typeface="Arial" charset="0"/>
            </a:endParaRPr>
          </a:p>
        </p:txBody>
      </p:sp>
      <p:sp>
        <p:nvSpPr>
          <p:cNvPr id="22" name="Rectangle 21"/>
          <p:cNvSpPr/>
          <p:nvPr/>
        </p:nvSpPr>
        <p:spPr>
          <a:xfrm>
            <a:off x="895847" y="1934077"/>
            <a:ext cx="8035046" cy="3631763"/>
          </a:xfrm>
          <a:prstGeom prst="rect">
            <a:avLst/>
          </a:prstGeom>
        </p:spPr>
        <p:txBody>
          <a:bodyPr wrap="square">
            <a:spAutoFit/>
          </a:bodyPr>
          <a:lstStyle/>
          <a:p>
            <a:pPr fontAlgn="base">
              <a:spcBef>
                <a:spcPct val="0"/>
              </a:spcBef>
              <a:spcAft>
                <a:spcPct val="0"/>
              </a:spcAft>
            </a:pPr>
            <a:r>
              <a:rPr lang="en-US" sz="2400" b="1" dirty="0" smtClean="0">
                <a:solidFill>
                  <a:prstClr val="black"/>
                </a:solidFill>
                <a:latin typeface="+mn-lt"/>
                <a:cs typeface="Arial" charset="0"/>
              </a:rPr>
              <a:t>FHA wants to:</a:t>
            </a:r>
          </a:p>
          <a:p>
            <a:pPr marL="285750" indent="-285750" fontAlgn="base">
              <a:spcBef>
                <a:spcPct val="0"/>
              </a:spcBef>
              <a:spcAft>
                <a:spcPct val="0"/>
              </a:spcAft>
              <a:buFont typeface="Arial" panose="020B0604020202020204" pitchFamily="34" charset="0"/>
              <a:buChar char="•"/>
            </a:pPr>
            <a:r>
              <a:rPr lang="en-US" sz="2000" dirty="0">
                <a:solidFill>
                  <a:prstClr val="black"/>
                </a:solidFill>
                <a:latin typeface="+mn-lt"/>
                <a:cs typeface="Arial" charset="0"/>
              </a:rPr>
              <a:t>Provide clear rules of the road. </a:t>
            </a:r>
          </a:p>
          <a:p>
            <a:pPr fontAlgn="base">
              <a:spcBef>
                <a:spcPct val="0"/>
              </a:spcBef>
              <a:spcAft>
                <a:spcPct val="0"/>
              </a:spcAft>
            </a:pPr>
            <a:endParaRPr lang="en-US" sz="2000" dirty="0" smtClean="0">
              <a:solidFill>
                <a:prstClr val="black"/>
              </a:solidFill>
              <a:latin typeface="+mn-lt"/>
              <a:cs typeface="Arial" charset="0"/>
            </a:endParaRPr>
          </a:p>
          <a:p>
            <a:pPr marL="285750" indent="-285750" fontAlgn="base">
              <a:spcBef>
                <a:spcPct val="0"/>
              </a:spcBef>
              <a:spcAft>
                <a:spcPct val="0"/>
              </a:spcAft>
              <a:buFont typeface="Arial" panose="020B0604020202020204" pitchFamily="34" charset="0"/>
              <a:buChar char="•"/>
            </a:pPr>
            <a:r>
              <a:rPr lang="en-US" sz="2000" dirty="0" smtClean="0">
                <a:solidFill>
                  <a:prstClr val="black"/>
                </a:solidFill>
                <a:latin typeface="+mn-lt"/>
                <a:cs typeface="Arial" charset="0"/>
              </a:rPr>
              <a:t>Encourage responsible behavior.</a:t>
            </a:r>
          </a:p>
          <a:p>
            <a:pPr fontAlgn="base">
              <a:spcBef>
                <a:spcPct val="0"/>
              </a:spcBef>
              <a:spcAft>
                <a:spcPct val="0"/>
              </a:spcAft>
            </a:pPr>
            <a:endParaRPr lang="en-US" sz="2400" dirty="0" smtClean="0">
              <a:solidFill>
                <a:prstClr val="black"/>
              </a:solidFill>
              <a:latin typeface="+mn-lt"/>
              <a:cs typeface="Arial" charset="0"/>
            </a:endParaRPr>
          </a:p>
          <a:p>
            <a:pPr fontAlgn="base">
              <a:spcBef>
                <a:spcPct val="0"/>
              </a:spcBef>
              <a:spcAft>
                <a:spcPct val="0"/>
              </a:spcAft>
            </a:pPr>
            <a:r>
              <a:rPr lang="en-US" sz="2400" b="1" dirty="0" smtClean="0">
                <a:solidFill>
                  <a:prstClr val="black"/>
                </a:solidFill>
                <a:latin typeface="+mn-lt"/>
                <a:cs typeface="Arial" charset="0"/>
              </a:rPr>
              <a:t>So lenders can:</a:t>
            </a:r>
          </a:p>
          <a:p>
            <a:pPr marL="285750" indent="-285750" fontAlgn="base">
              <a:spcBef>
                <a:spcPct val="0"/>
              </a:spcBef>
              <a:spcAft>
                <a:spcPct val="0"/>
              </a:spcAft>
              <a:buFont typeface="Arial" panose="020B0604020202020204" pitchFamily="34" charset="0"/>
              <a:buChar char="•"/>
            </a:pPr>
            <a:r>
              <a:rPr lang="en-US" sz="2000" dirty="0">
                <a:solidFill>
                  <a:prstClr val="black"/>
                </a:solidFill>
                <a:latin typeface="+mn-lt"/>
                <a:cs typeface="Arial" charset="0"/>
              </a:rPr>
              <a:t>O</a:t>
            </a:r>
            <a:r>
              <a:rPr lang="en-US" sz="2000" dirty="0" smtClean="0">
                <a:solidFill>
                  <a:prstClr val="black"/>
                </a:solidFill>
                <a:latin typeface="+mn-lt"/>
                <a:cs typeface="Arial" charset="0"/>
              </a:rPr>
              <a:t>riginate loans with confidence. </a:t>
            </a:r>
          </a:p>
          <a:p>
            <a:pPr fontAlgn="base">
              <a:spcBef>
                <a:spcPct val="0"/>
              </a:spcBef>
              <a:spcAft>
                <a:spcPct val="0"/>
              </a:spcAft>
            </a:pPr>
            <a:endParaRPr lang="en-US" sz="2000" dirty="0" smtClean="0">
              <a:solidFill>
                <a:prstClr val="black"/>
              </a:solidFill>
              <a:latin typeface="+mn-lt"/>
              <a:cs typeface="Arial" charset="0"/>
            </a:endParaRPr>
          </a:p>
          <a:p>
            <a:pPr marL="285750" indent="-285750" fontAlgn="base">
              <a:spcBef>
                <a:spcPct val="0"/>
              </a:spcBef>
              <a:spcAft>
                <a:spcPct val="0"/>
              </a:spcAft>
              <a:buFont typeface="Arial" panose="020B0604020202020204" pitchFamily="34" charset="0"/>
              <a:buChar char="•"/>
            </a:pPr>
            <a:r>
              <a:rPr lang="en-US" sz="2000" dirty="0">
                <a:solidFill>
                  <a:prstClr val="black"/>
                </a:solidFill>
                <a:latin typeface="+mn-lt"/>
                <a:cs typeface="Arial" charset="0"/>
              </a:rPr>
              <a:t>F</a:t>
            </a:r>
            <a:r>
              <a:rPr lang="en-US" sz="2000" dirty="0" smtClean="0">
                <a:solidFill>
                  <a:prstClr val="black"/>
                </a:solidFill>
                <a:latin typeface="+mn-lt"/>
                <a:cs typeface="Arial" charset="0"/>
              </a:rPr>
              <a:t>ocus </a:t>
            </a:r>
            <a:r>
              <a:rPr lang="en-US" sz="2000" dirty="0">
                <a:solidFill>
                  <a:prstClr val="black"/>
                </a:solidFill>
                <a:latin typeface="+mn-lt"/>
                <a:cs typeface="Arial" charset="0"/>
              </a:rPr>
              <a:t>on the quality of their processes and lend to all qualified borrowers.</a:t>
            </a:r>
          </a:p>
          <a:p>
            <a:pPr fontAlgn="base">
              <a:spcBef>
                <a:spcPct val="0"/>
              </a:spcBef>
              <a:spcAft>
                <a:spcPct val="0"/>
              </a:spcAft>
            </a:pPr>
            <a:r>
              <a:rPr lang="en-US" dirty="0">
                <a:solidFill>
                  <a:prstClr val="black"/>
                </a:solidFill>
                <a:latin typeface="Arial" charset="0"/>
                <a:cs typeface="Arial" charset="0"/>
              </a:rPr>
              <a:t> </a:t>
            </a:r>
          </a:p>
        </p:txBody>
      </p:sp>
    </p:spTree>
    <p:extLst>
      <p:ext uri="{BB962C8B-B14F-4D97-AF65-F5344CB8AC3E}">
        <p14:creationId xmlns:p14="http://schemas.microsoft.com/office/powerpoint/2010/main" val="3169458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ext uri="{D42A27DB-BD31-4B8C-83A1-F6EECF244321}">
                <p14:modId xmlns:p14="http://schemas.microsoft.com/office/powerpoint/2010/main" val="66046489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029" name="think-cell Slide" r:id="rId11" imgW="360" imgH="360" progId="TCLayout.ActiveDocument.1">
                  <p:embed/>
                </p:oleObj>
              </mc:Choice>
              <mc:Fallback>
                <p:oleObj name="think-cell Slide" r:id="rId11" imgW="360" imgH="360" progId="TCLayout.ActiveDocument.1">
                  <p:embed/>
                  <p:pic>
                    <p:nvPicPr>
                      <p:cNvPr id="0" name=""/>
                      <p:cNvPicPr/>
                      <p:nvPr/>
                    </p:nvPicPr>
                    <p:blipFill>
                      <a:blip r:embed="rId12"/>
                      <a:stretch>
                        <a:fillRect/>
                      </a:stretch>
                    </p:blipFill>
                    <p:spPr>
                      <a:xfrm>
                        <a:off x="0" y="0"/>
                        <a:ext cx="161984" cy="161974"/>
                      </a:xfrm>
                      <a:prstGeom prst="rect">
                        <a:avLst/>
                      </a:prstGeom>
                    </p:spPr>
                  </p:pic>
                </p:oleObj>
              </mc:Fallback>
            </mc:AlternateContent>
          </a:graphicData>
        </a:graphic>
      </p:graphicFrame>
      <p:sp>
        <p:nvSpPr>
          <p:cNvPr id="27" name="TextBox 26"/>
          <p:cNvSpPr txBox="1"/>
          <p:nvPr/>
        </p:nvSpPr>
        <p:spPr>
          <a:xfrm>
            <a:off x="921327" y="916166"/>
            <a:ext cx="7675418" cy="1077218"/>
          </a:xfrm>
          <a:prstGeom prst="rect">
            <a:avLst/>
          </a:prstGeom>
          <a:noFill/>
        </p:spPr>
        <p:txBody>
          <a:bodyPr wrap="square" rtlCol="0">
            <a:spAutoFit/>
          </a:bodyPr>
          <a:lstStyle/>
          <a:p>
            <a:r>
              <a:rPr lang="en-US" sz="3200" b="1" dirty="0" smtClean="0">
                <a:latin typeface="+mj-lt"/>
              </a:rPr>
              <a:t>Loan Quality Assessment Methodology (</a:t>
            </a:r>
            <a:r>
              <a:rPr lang="en-US" sz="3200" b="1" i="1" dirty="0" smtClean="0">
                <a:latin typeface="+mj-lt"/>
              </a:rPr>
              <a:t>Defect Taxonomy</a:t>
            </a:r>
            <a:r>
              <a:rPr lang="en-US" sz="3200" b="1" dirty="0" smtClean="0">
                <a:latin typeface="+mj-lt"/>
              </a:rPr>
              <a:t>)</a:t>
            </a:r>
            <a:endParaRPr lang="en-US" sz="3200" b="1" dirty="0">
              <a:latin typeface="+mj-lt"/>
            </a:endParaRPr>
          </a:p>
        </p:txBody>
      </p:sp>
      <p:grpSp>
        <p:nvGrpSpPr>
          <p:cNvPr id="38" name="Group 37"/>
          <p:cNvGrpSpPr/>
          <p:nvPr/>
        </p:nvGrpSpPr>
        <p:grpSpPr>
          <a:xfrm>
            <a:off x="434948" y="2224851"/>
            <a:ext cx="8356797" cy="3746744"/>
            <a:chOff x="168966" y="1785821"/>
            <a:chExt cx="8709781" cy="4026868"/>
          </a:xfrm>
        </p:grpSpPr>
        <p:sp>
          <p:nvSpPr>
            <p:cNvPr id="39" name="Rounded Rectangle 38"/>
            <p:cNvSpPr/>
            <p:nvPr/>
          </p:nvSpPr>
          <p:spPr>
            <a:xfrm>
              <a:off x="2179516" y="3886200"/>
              <a:ext cx="4851083" cy="192648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4273826" y="1785821"/>
              <a:ext cx="4604921" cy="191091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168966" y="1805573"/>
              <a:ext cx="4013199" cy="189116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564720" y="2351911"/>
            <a:ext cx="3617445" cy="1477328"/>
            <a:chOff x="192928" y="812645"/>
            <a:chExt cx="3600341" cy="1705018"/>
          </a:xfrm>
        </p:grpSpPr>
        <p:sp>
          <p:nvSpPr>
            <p:cNvPr id="43" name="Rectangle 6"/>
            <p:cNvSpPr txBox="1">
              <a:spLocks/>
            </p:cNvSpPr>
            <p:nvPr>
              <p:custDataLst>
                <p:tags r:id="rId7"/>
              </p:custDataLst>
            </p:nvPr>
          </p:nvSpPr>
          <p:spPr bwMode="gray">
            <a:xfrm>
              <a:off x="413598" y="812645"/>
              <a:ext cx="3379671" cy="17050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40000"/>
                </a:spcBef>
              </a:pPr>
              <a:r>
                <a:rPr lang="en-US" sz="2400" b="1" dirty="0">
                  <a:solidFill>
                    <a:schemeClr val="tx2"/>
                  </a:solidFill>
                </a:rPr>
                <a:t>Identifying a defect</a:t>
              </a:r>
            </a:p>
            <a:p>
              <a:pPr lvl="1">
                <a:spcBef>
                  <a:spcPct val="40000"/>
                </a:spcBef>
              </a:pPr>
              <a:r>
                <a:rPr lang="en-US" sz="1200" dirty="0" smtClean="0"/>
                <a:t>Fundamental characteristics that </a:t>
              </a:r>
              <a:r>
                <a:rPr lang="en-US" sz="1200" dirty="0"/>
                <a:t>impact a loan’s insurability, credit quality, and </a:t>
              </a:r>
              <a:r>
                <a:rPr lang="en-US" sz="1200" dirty="0" smtClean="0"/>
                <a:t>compliance.</a:t>
              </a:r>
            </a:p>
            <a:p>
              <a:pPr marL="1587" lvl="1" indent="0">
                <a:spcBef>
                  <a:spcPct val="40000"/>
                </a:spcBef>
                <a:buNone/>
              </a:pPr>
              <a:endParaRPr lang="en-US" sz="1200" dirty="0"/>
            </a:p>
            <a:p>
              <a:pPr lvl="1">
                <a:spcBef>
                  <a:spcPct val="20000"/>
                </a:spcBef>
              </a:pPr>
              <a:r>
                <a:rPr lang="en-US" sz="1200" dirty="0"/>
                <a:t>Each of these fundamental characteristics would have </a:t>
              </a:r>
              <a:r>
                <a:rPr lang="en-US" sz="1200" u="sng" dirty="0"/>
                <a:t>one</a:t>
              </a:r>
              <a:r>
                <a:rPr lang="en-US" sz="1200" dirty="0"/>
                <a:t> defect associated with </a:t>
              </a:r>
              <a:r>
                <a:rPr lang="en-US" sz="1200" dirty="0" smtClean="0"/>
                <a:t>it.</a:t>
              </a:r>
              <a:endParaRPr lang="en-US" sz="1200" dirty="0"/>
            </a:p>
          </p:txBody>
        </p:sp>
        <p:sp>
          <p:nvSpPr>
            <p:cNvPr id="44" name="TextBox 11"/>
            <p:cNvSpPr txBox="1">
              <a:spLocks/>
            </p:cNvSpPr>
            <p:nvPr>
              <p:custDataLst>
                <p:tags r:id="rId8"/>
              </p:custDataLst>
            </p:nvPr>
          </p:nvSpPr>
          <p:spPr bwMode="gray">
            <a:xfrm>
              <a:off x="192928" y="906676"/>
              <a:ext cx="220670" cy="220657"/>
            </a:xfrm>
            <a:prstGeom prst="ellipse">
              <a:avLst/>
            </a:prstGeom>
            <a:solidFill>
              <a:schemeClr val="accent4"/>
            </a:solidFill>
            <a:ln w="9525">
              <a:noFill/>
              <a:miter lim="800000"/>
              <a:headEnd/>
              <a:tailEnd/>
            </a:ln>
            <a:effectLst/>
          </p:spPr>
          <p:txBody>
            <a:bodyPr vert="horz" wrap="square" lIns="3887" tIns="0" rIns="3887"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a:solidFill>
                    <a:schemeClr val="bg1"/>
                  </a:solidFill>
                </a:rPr>
                <a:t>I</a:t>
              </a:r>
            </a:p>
          </p:txBody>
        </p:sp>
      </p:grpSp>
      <p:grpSp>
        <p:nvGrpSpPr>
          <p:cNvPr id="45" name="Group 44"/>
          <p:cNvGrpSpPr/>
          <p:nvPr/>
        </p:nvGrpSpPr>
        <p:grpSpPr>
          <a:xfrm>
            <a:off x="2467342" y="4363003"/>
            <a:ext cx="4551155" cy="1384995"/>
            <a:chOff x="1229442" y="4176445"/>
            <a:chExt cx="4743392" cy="1598455"/>
          </a:xfrm>
        </p:grpSpPr>
        <p:sp>
          <p:nvSpPr>
            <p:cNvPr id="46" name="Rectangle 6"/>
            <p:cNvSpPr txBox="1">
              <a:spLocks/>
            </p:cNvSpPr>
            <p:nvPr>
              <p:custDataLst>
                <p:tags r:id="rId5"/>
              </p:custDataLst>
            </p:nvPr>
          </p:nvSpPr>
          <p:spPr bwMode="gray">
            <a:xfrm>
              <a:off x="1450112" y="4176445"/>
              <a:ext cx="4522722" cy="15984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40000"/>
                </a:spcBef>
              </a:pPr>
              <a:r>
                <a:rPr lang="en-US" sz="2400" b="1" dirty="0">
                  <a:solidFill>
                    <a:schemeClr val="tx2"/>
                  </a:solidFill>
                </a:rPr>
                <a:t>Assessing the severity of </a:t>
              </a:r>
              <a:r>
                <a:rPr lang="en-US" sz="2400" b="1" dirty="0" smtClean="0">
                  <a:solidFill>
                    <a:schemeClr val="tx2"/>
                  </a:solidFill>
                </a:rPr>
                <a:t>a </a:t>
              </a:r>
              <a:r>
                <a:rPr lang="en-US" sz="2400" b="1" dirty="0">
                  <a:solidFill>
                    <a:schemeClr val="tx2"/>
                  </a:solidFill>
                </a:rPr>
                <a:t>defect</a:t>
              </a:r>
            </a:p>
            <a:p>
              <a:pPr lvl="1">
                <a:spcBef>
                  <a:spcPct val="20000"/>
                </a:spcBef>
              </a:pPr>
              <a:r>
                <a:rPr lang="en-US" sz="1200" dirty="0"/>
                <a:t>Severity is assigned to the </a:t>
              </a:r>
              <a:r>
                <a:rPr lang="en-US" sz="1200" dirty="0" smtClean="0"/>
                <a:t>individual </a:t>
              </a:r>
              <a:r>
                <a:rPr lang="en-US" sz="1200" dirty="0"/>
                <a:t>instance of the defect, not to each individual source and </a:t>
              </a:r>
              <a:r>
                <a:rPr lang="en-US" sz="1200" dirty="0" smtClean="0"/>
                <a:t>cause.</a:t>
              </a:r>
            </a:p>
            <a:p>
              <a:pPr marL="1587" lvl="1" indent="0">
                <a:spcBef>
                  <a:spcPct val="20000"/>
                </a:spcBef>
                <a:buNone/>
              </a:pPr>
              <a:endParaRPr lang="en-US" sz="1200" dirty="0"/>
            </a:p>
            <a:p>
              <a:pPr lvl="1">
                <a:spcBef>
                  <a:spcPct val="10000"/>
                </a:spcBef>
              </a:pPr>
              <a:r>
                <a:rPr lang="en-US" sz="1200" dirty="0"/>
                <a:t>Severity is driven by FHA’s ability to use the info</a:t>
              </a:r>
              <a:r>
                <a:rPr lang="en-US" sz="1000" dirty="0"/>
                <a:t>rmation </a:t>
              </a:r>
              <a:r>
                <a:rPr lang="en-US" sz="1200" dirty="0"/>
                <a:t>as intended, NOT by the number of defect issues </a:t>
              </a:r>
              <a:r>
                <a:rPr lang="en-US" sz="1200" dirty="0" smtClean="0"/>
                <a:t>found.</a:t>
              </a:r>
              <a:endParaRPr lang="en-US" sz="1200" dirty="0"/>
            </a:p>
          </p:txBody>
        </p:sp>
        <p:sp>
          <p:nvSpPr>
            <p:cNvPr id="47" name="TextBox 11"/>
            <p:cNvSpPr txBox="1">
              <a:spLocks/>
            </p:cNvSpPr>
            <p:nvPr>
              <p:custDataLst>
                <p:tags r:id="rId6"/>
              </p:custDataLst>
            </p:nvPr>
          </p:nvSpPr>
          <p:spPr bwMode="gray">
            <a:xfrm>
              <a:off x="1229442" y="4176445"/>
              <a:ext cx="220670" cy="220657"/>
            </a:xfrm>
            <a:prstGeom prst="ellipse">
              <a:avLst/>
            </a:prstGeom>
            <a:solidFill>
              <a:schemeClr val="accent4"/>
            </a:solidFill>
            <a:ln w="9525">
              <a:noFill/>
              <a:miter lim="800000"/>
              <a:headEnd/>
              <a:tailEnd/>
            </a:ln>
            <a:effectLst/>
          </p:spPr>
          <p:txBody>
            <a:bodyPr vert="horz" wrap="square" lIns="3887" tIns="0" rIns="3887"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a:solidFill>
                    <a:schemeClr val="bg1"/>
                  </a:solidFill>
                </a:rPr>
                <a:t>III</a:t>
              </a:r>
            </a:p>
          </p:txBody>
        </p:sp>
      </p:grpSp>
      <p:grpSp>
        <p:nvGrpSpPr>
          <p:cNvPr id="48" name="Group 47"/>
          <p:cNvGrpSpPr/>
          <p:nvPr/>
        </p:nvGrpSpPr>
        <p:grpSpPr>
          <a:xfrm>
            <a:off x="4494951" y="2296512"/>
            <a:ext cx="4296794" cy="1588127"/>
            <a:chOff x="3568859" y="2108833"/>
            <a:chExt cx="4036839" cy="1832895"/>
          </a:xfrm>
        </p:grpSpPr>
        <p:sp>
          <p:nvSpPr>
            <p:cNvPr id="49" name="Rectangle 6"/>
            <p:cNvSpPr txBox="1">
              <a:spLocks/>
            </p:cNvSpPr>
            <p:nvPr>
              <p:custDataLst>
                <p:tags r:id="rId3"/>
              </p:custDataLst>
            </p:nvPr>
          </p:nvSpPr>
          <p:spPr bwMode="gray">
            <a:xfrm>
              <a:off x="3861204" y="2108833"/>
              <a:ext cx="3744494" cy="18328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40000"/>
                </a:spcBef>
              </a:pPr>
              <a:r>
                <a:rPr lang="en-US" sz="2400" b="1" dirty="0">
                  <a:solidFill>
                    <a:schemeClr val="tx2"/>
                  </a:solidFill>
                </a:rPr>
                <a:t>Capturing the sources and causes of the defect</a:t>
              </a:r>
            </a:p>
            <a:p>
              <a:pPr lvl="1">
                <a:spcBef>
                  <a:spcPct val="20000"/>
                </a:spcBef>
              </a:pPr>
              <a:r>
                <a:rPr lang="en-US" sz="1200" dirty="0" smtClean="0"/>
                <a:t>“Defect</a:t>
              </a:r>
              <a:r>
                <a:rPr lang="en-US" sz="1200" dirty="0"/>
                <a:t>” </a:t>
              </a:r>
              <a:r>
                <a:rPr lang="en-US" sz="1200" dirty="0" smtClean="0"/>
                <a:t>composed of </a:t>
              </a:r>
              <a:r>
                <a:rPr lang="en-US" sz="1200" dirty="0"/>
                <a:t>one or many sources and causes </a:t>
              </a:r>
              <a:r>
                <a:rPr lang="en-US" sz="1200" dirty="0" smtClean="0"/>
                <a:t>in loan </a:t>
              </a:r>
              <a:r>
                <a:rPr lang="en-US" sz="1200" dirty="0"/>
                <a:t>or loan file or </a:t>
              </a:r>
              <a:r>
                <a:rPr lang="en-US" sz="1200" dirty="0" smtClean="0"/>
                <a:t>loan </a:t>
              </a:r>
              <a:r>
                <a:rPr lang="en-US" sz="1200" dirty="0"/>
                <a:t>file data </a:t>
              </a:r>
              <a:r>
                <a:rPr lang="en-US" sz="1200" dirty="0" smtClean="0"/>
                <a:t>in TOTAL.</a:t>
              </a:r>
            </a:p>
            <a:p>
              <a:pPr marL="1587" lvl="1" indent="0">
                <a:spcBef>
                  <a:spcPct val="20000"/>
                </a:spcBef>
                <a:buNone/>
              </a:pPr>
              <a:endParaRPr lang="en-US" sz="1200" dirty="0"/>
            </a:p>
            <a:p>
              <a:pPr lvl="1">
                <a:spcBef>
                  <a:spcPct val="20000"/>
                </a:spcBef>
              </a:pPr>
              <a:r>
                <a:rPr lang="en-US" sz="1200" dirty="0"/>
                <a:t>Potential sources and causes of a defect vary by defect </a:t>
              </a:r>
              <a:r>
                <a:rPr lang="en-US" sz="1200" dirty="0" smtClean="0"/>
                <a:t>type</a:t>
              </a:r>
              <a:r>
                <a:rPr lang="en-US" sz="1200" dirty="0" smtClean="0">
                  <a:solidFill>
                    <a:schemeClr val="tx2"/>
                  </a:solidFill>
                </a:rPr>
                <a:t>.</a:t>
              </a:r>
              <a:endParaRPr lang="en-US" sz="1200" dirty="0"/>
            </a:p>
          </p:txBody>
        </p:sp>
        <p:sp>
          <p:nvSpPr>
            <p:cNvPr id="50" name="TextBox 11"/>
            <p:cNvSpPr txBox="1">
              <a:spLocks/>
            </p:cNvSpPr>
            <p:nvPr>
              <p:custDataLst>
                <p:tags r:id="rId4"/>
              </p:custDataLst>
            </p:nvPr>
          </p:nvSpPr>
          <p:spPr bwMode="gray">
            <a:xfrm>
              <a:off x="3568859" y="2240081"/>
              <a:ext cx="220670" cy="220657"/>
            </a:xfrm>
            <a:prstGeom prst="ellipse">
              <a:avLst/>
            </a:prstGeom>
            <a:solidFill>
              <a:schemeClr val="accent4"/>
            </a:solidFill>
            <a:ln w="9525">
              <a:noFill/>
              <a:miter lim="800000"/>
              <a:headEnd/>
              <a:tailEnd/>
            </a:ln>
            <a:effectLst/>
          </p:spPr>
          <p:txBody>
            <a:bodyPr vert="horz" wrap="square" lIns="3887" tIns="0" rIns="3887"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a:solidFill>
                    <a:schemeClr val="bg1"/>
                  </a:solidFill>
                </a:rPr>
                <a:t>II</a:t>
              </a:r>
            </a:p>
          </p:txBody>
        </p:sp>
      </p:grpSp>
      <p:sp>
        <p:nvSpPr>
          <p:cNvPr id="19"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27</a:t>
            </a:fld>
            <a:endParaRPr lang="en-US" sz="1000" b="1" dirty="0">
              <a:solidFill>
                <a:schemeClr val="bg1"/>
              </a:solidFill>
            </a:endParaRPr>
          </a:p>
        </p:txBody>
      </p:sp>
    </p:spTree>
    <p:extLst>
      <p:ext uri="{BB962C8B-B14F-4D97-AF65-F5344CB8AC3E}">
        <p14:creationId xmlns:p14="http://schemas.microsoft.com/office/powerpoint/2010/main" val="4037333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2"/>
          <p:cNvSpPr txBox="1">
            <a:spLocks noChangeArrowheads="1"/>
          </p:cNvSpPr>
          <p:nvPr/>
        </p:nvSpPr>
        <p:spPr bwMode="auto">
          <a:xfrm>
            <a:off x="901700" y="1049338"/>
            <a:ext cx="735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b="1" dirty="0"/>
              <a:t>Lender Performance Management</a:t>
            </a:r>
          </a:p>
        </p:txBody>
      </p:sp>
      <p:graphicFrame>
        <p:nvGraphicFramePr>
          <p:cNvPr id="5" name="Table 4"/>
          <p:cNvGraphicFramePr>
            <a:graphicFrameLocks noGrp="1"/>
          </p:cNvGraphicFramePr>
          <p:nvPr/>
        </p:nvGraphicFramePr>
        <p:xfrm>
          <a:off x="1149350" y="2470150"/>
          <a:ext cx="6845300" cy="3365498"/>
        </p:xfrm>
        <a:graphic>
          <a:graphicData uri="http://schemas.openxmlformats.org/drawingml/2006/table">
            <a:tbl>
              <a:tblPr/>
              <a:tblGrid>
                <a:gridCol w="881205"/>
                <a:gridCol w="881204"/>
                <a:gridCol w="884381"/>
                <a:gridCol w="882793"/>
                <a:gridCol w="884380"/>
                <a:gridCol w="95265"/>
                <a:gridCol w="1049507"/>
                <a:gridCol w="1286565"/>
              </a:tblGrid>
              <a:tr h="280458">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cs typeface="Arial" charset="0"/>
                        </a:rPr>
                        <a:t>Distribution and SDQ Rates</a:t>
                      </a:r>
                    </a:p>
                  </a:txBody>
                  <a:tcPr marL="68591" marR="685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Calibri" pitchFamily="34"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cs typeface="Arial" charset="0"/>
                        </a:rPr>
                        <a:t>Scores</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56091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Calibri" pitchFamily="34" charset="0"/>
                          <a:cs typeface="Arial" charset="0"/>
                        </a:rPr>
                        <a:t> </a:t>
                      </a:r>
                      <a:endParaRPr kumimoji="0" lang="en-US" sz="1100" b="1" i="0" u="none" strike="noStrike" cap="none" normalizeH="0" baseline="0" smtClean="0">
                        <a:ln>
                          <a:noFill/>
                        </a:ln>
                        <a:solidFill>
                          <a:srgbClr val="FFFFFF"/>
                        </a:solidFill>
                        <a:effectLst/>
                        <a:latin typeface="Calibri" pitchFamily="34" charset="0"/>
                        <a:cs typeface="Arial" charset="0"/>
                      </a:endParaRP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&lt;640</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640-680</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&gt;680</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Weighted SDQ</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Compare Ratio</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Supplemental Metric Ratio</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0458">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cs typeface="Arial" charset="0"/>
                        </a:rPr>
                        <a:t>Target</a:t>
                      </a:r>
                    </a:p>
                  </a:txBody>
                  <a:tcPr marL="68591" marR="685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4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charset="0"/>
                        </a:rPr>
                        <a:t>Mix</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25%</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50%</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25%</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1.60%</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 </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hMerge="1">
                  <a:txBody>
                    <a:bodyPr/>
                    <a:lstStyle/>
                    <a:p>
                      <a:endParaRPr lang="en-US"/>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 </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04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cs typeface="Arial" charset="0"/>
                        </a:rPr>
                        <a:t>SDQ</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3.0%</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1.5%</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0.4%</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280458">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cs typeface="Arial" charset="0"/>
                        </a:rPr>
                        <a:t>FHA Portfolio</a:t>
                      </a:r>
                    </a:p>
                  </a:txBody>
                  <a:tcPr marL="68591" marR="685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4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cs typeface="Arial" charset="0"/>
                        </a:rPr>
                        <a:t>Mix</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9%</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38%</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53%</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1.01%</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 </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hMerge="1">
                  <a:txBody>
                    <a:bodyPr/>
                    <a:lstStyle/>
                    <a:p>
                      <a:endParaRPr lang="en-US"/>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 </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04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cs typeface="Arial" charset="0"/>
                        </a:rPr>
                        <a:t>SDQ</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2.6%</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1.5%</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0.4%</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280458">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cs typeface="Arial" charset="0"/>
                        </a:rPr>
                        <a:t>Lender 1</a:t>
                      </a:r>
                    </a:p>
                  </a:txBody>
                  <a:tcPr marL="68591" marR="685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4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cs typeface="Arial" charset="0"/>
                        </a:rPr>
                        <a:t>Mix</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30%</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60%</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10%</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1.89%</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187%</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hMerge="1">
                  <a:txBody>
                    <a:bodyPr/>
                    <a:lstStyle/>
                    <a:p>
                      <a:endParaRPr lang="en-US"/>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118%</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04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cs typeface="Arial" charset="0"/>
                        </a:rPr>
                        <a:t>SDQ</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2.9%</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charset="0"/>
                        </a:rPr>
                        <a:t>1.6%</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0.6%</a:t>
                      </a:r>
                    </a:p>
                  </a:txBody>
                  <a:tcPr marL="68591" marR="68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bl>
          </a:graphicData>
        </a:graphic>
      </p:graphicFrame>
      <p:sp>
        <p:nvSpPr>
          <p:cNvPr id="35928" name="Rectangle 5"/>
          <p:cNvSpPr>
            <a:spLocks noChangeArrowheads="1"/>
          </p:cNvSpPr>
          <p:nvPr/>
        </p:nvSpPr>
        <p:spPr bwMode="auto">
          <a:xfrm>
            <a:off x="971550" y="1939925"/>
            <a:ext cx="6865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 </a:t>
            </a:r>
          </a:p>
        </p:txBody>
      </p:sp>
      <p:sp>
        <p:nvSpPr>
          <p:cNvPr id="35929" name="Rectangle 5"/>
          <p:cNvSpPr>
            <a:spLocks noChangeArrowheads="1"/>
          </p:cNvSpPr>
          <p:nvPr/>
        </p:nvSpPr>
        <p:spPr bwMode="auto">
          <a:xfrm>
            <a:off x="901700" y="1549400"/>
            <a:ext cx="7356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t>Lender Supplemental Performance Metric will compare lender performance to an FHA risk mix and default rate. </a:t>
            </a:r>
          </a:p>
        </p:txBody>
      </p:sp>
      <p:sp>
        <p:nvSpPr>
          <p:cNvPr id="3" name="Date Placeholder 2"/>
          <p:cNvSpPr>
            <a:spLocks noGrp="1"/>
          </p:cNvSpPr>
          <p:nvPr>
            <p:ph type="dt" sz="half" idx="10"/>
          </p:nvPr>
        </p:nvSpPr>
        <p:spPr>
          <a:xfrm>
            <a:off x="762000" y="6067425"/>
            <a:ext cx="2133600" cy="244475"/>
          </a:xfrm>
        </p:spPr>
        <p:txBody>
          <a:bodyPr/>
          <a:lstStyle/>
          <a:p>
            <a:pPr>
              <a:defRPr/>
            </a:pPr>
            <a:r>
              <a:rPr lang="en-US" dirty="0" smtClean="0"/>
              <a:t>Original</a:t>
            </a:r>
            <a:endParaRPr lang="en-US" dirty="0"/>
          </a:p>
        </p:txBody>
      </p:sp>
      <p:sp>
        <p:nvSpPr>
          <p:cNvPr id="9"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28</a:t>
            </a:fld>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7" name="Group 4"/>
          <p:cNvGrpSpPr>
            <a:grpSpLocks/>
          </p:cNvGrpSpPr>
          <p:nvPr/>
        </p:nvGrpSpPr>
        <p:grpSpPr bwMode="auto">
          <a:xfrm>
            <a:off x="1570038" y="1666875"/>
            <a:ext cx="5951537" cy="3446463"/>
            <a:chOff x="2602298" y="4074544"/>
            <a:chExt cx="3548333" cy="1497845"/>
          </a:xfrm>
        </p:grpSpPr>
        <p:sp>
          <p:nvSpPr>
            <p:cNvPr id="6" name="Rectangle 5"/>
            <p:cNvSpPr/>
            <p:nvPr/>
          </p:nvSpPr>
          <p:spPr>
            <a:xfrm>
              <a:off x="2602298" y="4324990"/>
              <a:ext cx="3548333" cy="1247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990" name="Rectangle 6"/>
            <p:cNvSpPr>
              <a:spLocks noChangeArrowheads="1"/>
            </p:cNvSpPr>
            <p:nvPr/>
          </p:nvSpPr>
          <p:spPr bwMode="auto">
            <a:xfrm>
              <a:off x="2602298" y="4618282"/>
              <a:ext cx="3548333" cy="64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b="1" i="1" dirty="0">
                <a:solidFill>
                  <a:schemeClr val="bg1"/>
                </a:solidFill>
              </a:endParaRPr>
            </a:p>
            <a:p>
              <a:pPr algn="ctr" eaLnBrk="1" hangingPunct="1">
                <a:spcBef>
                  <a:spcPct val="0"/>
                </a:spcBef>
                <a:buFontTx/>
                <a:buNone/>
              </a:pPr>
              <a:r>
                <a:rPr lang="en-US" altLang="en-US" sz="1800" b="1" i="1" dirty="0">
                  <a:solidFill>
                    <a:schemeClr val="bg1"/>
                  </a:solidFill>
                  <a:latin typeface="Arial" pitchFamily="34" charset="0"/>
                </a:rPr>
                <a:t>Balancing our mission with sound lending practices to ensure the health of the Mutual Mortgage Insurance Fund.</a:t>
              </a:r>
              <a:endParaRPr lang="en-US" altLang="en-US" sz="1800" b="1" i="1" dirty="0">
                <a:latin typeface="Arial" pitchFamily="34" charset="0"/>
              </a:endParaRPr>
            </a:p>
            <a:p>
              <a:pPr algn="ctr" eaLnBrk="1" hangingPunct="1">
                <a:spcBef>
                  <a:spcPct val="0"/>
                </a:spcBef>
                <a:buFontTx/>
                <a:buNone/>
              </a:pPr>
              <a:endParaRPr lang="en-US" altLang="en-US" sz="1800" b="1" i="1" dirty="0"/>
            </a:p>
          </p:txBody>
        </p:sp>
        <p:sp>
          <p:nvSpPr>
            <p:cNvPr id="8" name="Rectangle 7"/>
            <p:cNvSpPr/>
            <p:nvPr/>
          </p:nvSpPr>
          <p:spPr>
            <a:xfrm>
              <a:off x="2602298" y="4074544"/>
              <a:ext cx="3548333" cy="50020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Ensure Long-term Viability </a:t>
              </a:r>
            </a:p>
            <a:p>
              <a:pPr algn="ctr" fontAlgn="auto">
                <a:spcBef>
                  <a:spcPts val="0"/>
                </a:spcBef>
                <a:spcAft>
                  <a:spcPts val="0"/>
                </a:spcAft>
                <a:defRPr/>
              </a:pPr>
              <a:r>
                <a:rPr lang="en-US" sz="3200" b="1" dirty="0"/>
                <a:t>of </a:t>
              </a:r>
              <a:r>
                <a:rPr lang="en-US" sz="3200" b="1" dirty="0" smtClean="0"/>
                <a:t>MMIF</a:t>
              </a:r>
              <a:endParaRPr lang="en-US" sz="3200" b="1" dirty="0"/>
            </a:p>
          </p:txBody>
        </p:sp>
      </p:grpSp>
      <p:sp>
        <p:nvSpPr>
          <p:cNvPr id="7"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29</a:t>
            </a:fld>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14400" y="1113376"/>
            <a:ext cx="8229600" cy="584775"/>
          </a:xfrm>
          <a:prstGeom prst="rect">
            <a:avLst/>
          </a:prstGeom>
          <a:noFill/>
        </p:spPr>
        <p:txBody>
          <a:bodyPr wrap="square" rtlCol="0">
            <a:spAutoFit/>
          </a:bodyPr>
          <a:lstStyle/>
          <a:p>
            <a:r>
              <a:rPr lang="en-US" sz="3200" b="1" dirty="0" smtClean="0">
                <a:latin typeface="+mj-lt"/>
              </a:rPr>
              <a:t>FHA Single Family Priorities</a:t>
            </a:r>
            <a:endParaRPr lang="en-US" sz="3200" b="1" dirty="0">
              <a:latin typeface="+mj-lt"/>
            </a:endParaRPr>
          </a:p>
        </p:txBody>
      </p:sp>
      <p:grpSp>
        <p:nvGrpSpPr>
          <p:cNvPr id="17" name="Group 16"/>
          <p:cNvGrpSpPr/>
          <p:nvPr/>
        </p:nvGrpSpPr>
        <p:grpSpPr>
          <a:xfrm>
            <a:off x="844505" y="1927808"/>
            <a:ext cx="7524250" cy="3660398"/>
            <a:chOff x="844506" y="1944944"/>
            <a:chExt cx="7524250" cy="3660398"/>
          </a:xfrm>
        </p:grpSpPr>
        <p:grpSp>
          <p:nvGrpSpPr>
            <p:cNvPr id="18" name="Group 17"/>
            <p:cNvGrpSpPr/>
            <p:nvPr/>
          </p:nvGrpSpPr>
          <p:grpSpPr>
            <a:xfrm>
              <a:off x="2946060" y="4085009"/>
              <a:ext cx="3251879" cy="1520333"/>
              <a:chOff x="2806021" y="4279901"/>
              <a:chExt cx="3548333" cy="1491236"/>
            </a:xfrm>
          </p:grpSpPr>
          <p:sp>
            <p:nvSpPr>
              <p:cNvPr id="28" name="Rectangle 27"/>
              <p:cNvSpPr/>
              <p:nvPr/>
            </p:nvSpPr>
            <p:spPr>
              <a:xfrm>
                <a:off x="2806021" y="4782759"/>
                <a:ext cx="3548333" cy="988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9" name="Rectangle 28"/>
              <p:cNvSpPr/>
              <p:nvPr/>
            </p:nvSpPr>
            <p:spPr>
              <a:xfrm>
                <a:off x="2806021" y="4782760"/>
                <a:ext cx="3548333" cy="7245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smtClean="0">
                    <a:solidFill>
                      <a:schemeClr val="bg1"/>
                    </a:solidFill>
                  </a:rPr>
                  <a:t>Working with the industry participants to enhance business processes, communication, and policy clarity.</a:t>
                </a:r>
                <a:endParaRPr lang="en-US" sz="1400" b="1" i="1" dirty="0"/>
              </a:p>
            </p:txBody>
          </p:sp>
          <p:sp>
            <p:nvSpPr>
              <p:cNvPr id="30" name="Rectangle 29"/>
              <p:cNvSpPr/>
              <p:nvPr/>
            </p:nvSpPr>
            <p:spPr>
              <a:xfrm>
                <a:off x="2806021" y="4279901"/>
                <a:ext cx="3548333" cy="50285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Making it Easier to Do Business</a:t>
                </a:r>
                <a:endParaRPr lang="en-US" b="1" dirty="0"/>
              </a:p>
            </p:txBody>
          </p:sp>
        </p:grpSp>
        <p:grpSp>
          <p:nvGrpSpPr>
            <p:cNvPr id="21" name="Group 20"/>
            <p:cNvGrpSpPr/>
            <p:nvPr/>
          </p:nvGrpSpPr>
          <p:grpSpPr>
            <a:xfrm>
              <a:off x="844506" y="1954883"/>
              <a:ext cx="3317323" cy="1549815"/>
              <a:chOff x="897142" y="1915742"/>
              <a:chExt cx="3548333" cy="1549840"/>
            </a:xfrm>
          </p:grpSpPr>
          <p:sp>
            <p:nvSpPr>
              <p:cNvPr id="26" name="Rectangle 25"/>
              <p:cNvSpPr/>
              <p:nvPr/>
            </p:nvSpPr>
            <p:spPr>
              <a:xfrm>
                <a:off x="897142" y="2416075"/>
                <a:ext cx="3548333" cy="1049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i="1" dirty="0" smtClean="0"/>
                  <a:t>Implementing responsible ways of providing first-time homebuyers and underserved, credit worthy borrowers access to credit to ensure long-term homeownership success.</a:t>
                </a:r>
                <a:endParaRPr lang="en-US" sz="1400" b="1" i="1" dirty="0"/>
              </a:p>
            </p:txBody>
          </p:sp>
          <p:sp>
            <p:nvSpPr>
              <p:cNvPr id="27" name="Rectangle 26"/>
              <p:cNvSpPr/>
              <p:nvPr/>
            </p:nvSpPr>
            <p:spPr>
              <a:xfrm>
                <a:off x="897142" y="1915742"/>
                <a:ext cx="3548333" cy="5003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Expanding Access to Credit</a:t>
                </a:r>
                <a:endParaRPr lang="en-US" b="1" dirty="0"/>
              </a:p>
            </p:txBody>
          </p:sp>
        </p:grpSp>
        <p:grpSp>
          <p:nvGrpSpPr>
            <p:cNvPr id="22" name="Group 21"/>
            <p:cNvGrpSpPr/>
            <p:nvPr/>
          </p:nvGrpSpPr>
          <p:grpSpPr>
            <a:xfrm>
              <a:off x="4681932" y="1944944"/>
              <a:ext cx="3686824" cy="1559754"/>
              <a:chOff x="2602298" y="4074544"/>
              <a:chExt cx="3943566" cy="1400318"/>
            </a:xfrm>
          </p:grpSpPr>
          <p:sp>
            <p:nvSpPr>
              <p:cNvPr id="23" name="Rectangle 22"/>
              <p:cNvSpPr/>
              <p:nvPr/>
            </p:nvSpPr>
            <p:spPr>
              <a:xfrm>
                <a:off x="2602298" y="4324710"/>
                <a:ext cx="3841334" cy="115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Rectangle 23"/>
              <p:cNvSpPr/>
              <p:nvPr/>
            </p:nvSpPr>
            <p:spPr>
              <a:xfrm>
                <a:off x="2602298" y="4618282"/>
                <a:ext cx="3943566" cy="66315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smtClean="0">
                    <a:solidFill>
                      <a:schemeClr val="bg1"/>
                    </a:solidFill>
                  </a:rPr>
                  <a:t>Balancing our mission with sound lending practices to ensure the health of the Mutual Mortgage Insurance Fund.</a:t>
                </a:r>
                <a:endParaRPr lang="en-US" sz="1400" b="1" i="1" dirty="0"/>
              </a:p>
            </p:txBody>
          </p:sp>
          <p:sp>
            <p:nvSpPr>
              <p:cNvPr id="25" name="Rectangle 24"/>
              <p:cNvSpPr/>
              <p:nvPr/>
            </p:nvSpPr>
            <p:spPr>
              <a:xfrm>
                <a:off x="2602298" y="4074544"/>
                <a:ext cx="3841334" cy="5003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Ensure Long-term Viability of MMI Fund</a:t>
                </a:r>
                <a:endParaRPr lang="en-US" b="1" dirty="0"/>
              </a:p>
            </p:txBody>
          </p:sp>
        </p:grpSp>
      </p:grpSp>
      <p:sp>
        <p:nvSpPr>
          <p:cNvPr id="19" name="Slide Number Placeholder 1"/>
          <p:cNvSpPr>
            <a:spLocks noGrp="1"/>
          </p:cNvSpPr>
          <p:nvPr>
            <p:ph type="sldNum" sz="quarter" idx="10"/>
          </p:nvPr>
        </p:nvSpPr>
        <p:spPr>
          <a:xfrm>
            <a:off x="8077200" y="6246813"/>
            <a:ext cx="762000" cy="366712"/>
          </a:xfrm>
        </p:spPr>
        <p:txBody>
          <a:bodyPr/>
          <a:lstStyle/>
          <a:p>
            <a:pPr>
              <a:defRPr/>
            </a:pPr>
            <a:fld id="{C5C8DA25-B07E-4E91-ADF5-CAAF11D7124A}" type="slidenum">
              <a:rPr lang="en-US" b="1" smtClean="0"/>
              <a:pPr>
                <a:defRPr/>
              </a:pPr>
              <a:t>3</a:t>
            </a:fld>
            <a:endParaRPr lang="en-US" b="1" dirty="0"/>
          </a:p>
        </p:txBody>
      </p:sp>
    </p:spTree>
    <p:extLst>
      <p:ext uri="{BB962C8B-B14F-4D97-AF65-F5344CB8AC3E}">
        <p14:creationId xmlns:p14="http://schemas.microsoft.com/office/powerpoint/2010/main" val="3123873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681" y="855738"/>
            <a:ext cx="8167318" cy="1127171"/>
          </a:xfrm>
        </p:spPr>
        <p:txBody>
          <a:bodyPr/>
          <a:lstStyle/>
          <a:p>
            <a:pPr algn="l"/>
            <a:r>
              <a:rPr lang="en-US" sz="2800" b="1" dirty="0" smtClean="0">
                <a:solidFill>
                  <a:schemeClr val="tx1"/>
                </a:solidFill>
              </a:rPr>
              <a:t>As a Result of Aggressive Risk Management, FHA’s Fundamental Financial Health will Remain Strong</a:t>
            </a:r>
            <a:endParaRPr lang="en-US" sz="2800" b="1" dirty="0">
              <a:solidFill>
                <a:schemeClr val="tx1"/>
              </a:solidFill>
            </a:endParaRPr>
          </a:p>
        </p:txBody>
      </p:sp>
      <p:sp>
        <p:nvSpPr>
          <p:cNvPr id="5" name="TextBox 4"/>
          <p:cNvSpPr txBox="1"/>
          <p:nvPr/>
        </p:nvSpPr>
        <p:spPr>
          <a:xfrm>
            <a:off x="624296" y="6178966"/>
            <a:ext cx="8229600" cy="246221"/>
          </a:xfrm>
          <a:prstGeom prst="rect">
            <a:avLst/>
          </a:prstGeom>
          <a:noFill/>
        </p:spPr>
        <p:txBody>
          <a:bodyPr wrap="square" rtlCol="0">
            <a:spAutoFit/>
          </a:bodyPr>
          <a:lstStyle/>
          <a:p>
            <a:pPr defTabSz="457200">
              <a:spcBef>
                <a:spcPts val="300"/>
              </a:spcBef>
              <a:buClr>
                <a:schemeClr val="tx2"/>
              </a:buClr>
            </a:pPr>
            <a:r>
              <a:rPr lang="en-US" sz="1000" b="1" dirty="0" smtClean="0">
                <a:latin typeface="Calibri" panose="020F0502020204030204" pitchFamily="34" charset="0"/>
                <a:cs typeface="Calibri" panose="020F0502020204030204" pitchFamily="34" charset="0"/>
              </a:rPr>
              <a:t>Source: </a:t>
            </a:r>
            <a:r>
              <a:rPr lang="en-US" sz="1000" dirty="0" smtClean="0">
                <a:latin typeface="Calibri" panose="020F0502020204030204" pitchFamily="34" charset="0"/>
                <a:cs typeface="Calibri" panose="020F0502020204030204" pitchFamily="34" charset="0"/>
              </a:rPr>
              <a:t>FY2014 Actuarial Report, FY2014 FHA Annual Report</a:t>
            </a:r>
          </a:p>
        </p:txBody>
      </p:sp>
      <p:grpSp>
        <p:nvGrpSpPr>
          <p:cNvPr id="7" name="Group 6"/>
          <p:cNvGrpSpPr/>
          <p:nvPr/>
        </p:nvGrpSpPr>
        <p:grpSpPr>
          <a:xfrm>
            <a:off x="595681" y="1805938"/>
            <a:ext cx="8014919" cy="4340346"/>
            <a:chOff x="595681" y="1493956"/>
            <a:chExt cx="8014919" cy="4340346"/>
          </a:xfrm>
        </p:grpSpPr>
        <p:sp>
          <p:nvSpPr>
            <p:cNvPr id="21" name="Rectangle 20"/>
            <p:cNvSpPr/>
            <p:nvPr/>
          </p:nvSpPr>
          <p:spPr>
            <a:xfrm>
              <a:off x="595681" y="1493956"/>
              <a:ext cx="6072793" cy="434034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2000" dirty="0">
                <a:latin typeface="Times New Roman" panose="02020603050405020304" pitchFamily="18" charset="0"/>
                <a:cs typeface="Times New Roman" panose="02020603050405020304" pitchFamily="18" charset="0"/>
              </a:endParaRPr>
            </a:p>
          </p:txBody>
        </p:sp>
        <p:sp>
          <p:nvSpPr>
            <p:cNvPr id="22" name="TextBox 26"/>
            <p:cNvSpPr txBox="1"/>
            <p:nvPr/>
          </p:nvSpPr>
          <p:spPr>
            <a:xfrm>
              <a:off x="730370" y="1655143"/>
              <a:ext cx="5938104" cy="4170372"/>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2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2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2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2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26" charset="-128"/>
                  <a:cs typeface="+mn-cs"/>
                </a:defRPr>
              </a:lvl5pPr>
              <a:lvl6pPr marL="2286000" algn="l" defTabSz="914400" rtl="0" eaLnBrk="1" latinLnBrk="0" hangingPunct="1">
                <a:defRPr kern="1200">
                  <a:solidFill>
                    <a:schemeClr val="tx1"/>
                  </a:solidFill>
                  <a:latin typeface="Arial" charset="0"/>
                  <a:ea typeface="ＭＳ Ｐゴシック" pitchFamily="26" charset="-128"/>
                  <a:cs typeface="+mn-cs"/>
                </a:defRPr>
              </a:lvl6pPr>
              <a:lvl7pPr marL="2743200" algn="l" defTabSz="914400" rtl="0" eaLnBrk="1" latinLnBrk="0" hangingPunct="1">
                <a:defRPr kern="1200">
                  <a:solidFill>
                    <a:schemeClr val="tx1"/>
                  </a:solidFill>
                  <a:latin typeface="Arial" charset="0"/>
                  <a:ea typeface="ＭＳ Ｐゴシック" pitchFamily="26" charset="-128"/>
                  <a:cs typeface="+mn-cs"/>
                </a:defRPr>
              </a:lvl7pPr>
              <a:lvl8pPr marL="3200400" algn="l" defTabSz="914400" rtl="0" eaLnBrk="1" latinLnBrk="0" hangingPunct="1">
                <a:defRPr kern="1200">
                  <a:solidFill>
                    <a:schemeClr val="tx1"/>
                  </a:solidFill>
                  <a:latin typeface="Arial" charset="0"/>
                  <a:ea typeface="ＭＳ Ｐゴシック" pitchFamily="26" charset="-128"/>
                  <a:cs typeface="+mn-cs"/>
                </a:defRPr>
              </a:lvl8pPr>
              <a:lvl9pPr marL="3657600" algn="l" defTabSz="914400" rtl="0" eaLnBrk="1" latinLnBrk="0" hangingPunct="1">
                <a:defRPr kern="1200">
                  <a:solidFill>
                    <a:schemeClr val="tx1"/>
                  </a:solidFill>
                  <a:latin typeface="Arial" charset="0"/>
                  <a:ea typeface="ＭＳ Ｐゴシック" pitchFamily="26" charset="-128"/>
                  <a:cs typeface="+mn-cs"/>
                </a:defRPr>
              </a:lvl9pPr>
            </a:lstStyle>
            <a:p>
              <a:pPr defTabSz="457200">
                <a:spcBef>
                  <a:spcPts val="300"/>
                </a:spcBef>
                <a:buClr>
                  <a:schemeClr val="tx2"/>
                </a:buClr>
              </a:pPr>
              <a:r>
                <a:rPr lang="en-US" sz="2000" b="1" dirty="0" smtClean="0">
                  <a:latin typeface="Calibri" panose="020F0502020204030204" pitchFamily="34" charset="0"/>
                  <a:cs typeface="Calibri" panose="020F0502020204030204" pitchFamily="34" charset="0"/>
                </a:rPr>
                <a:t>Past aggressive policy action has put FHA on strong financial footing  </a:t>
              </a:r>
            </a:p>
            <a:p>
              <a:pPr marL="285750" indent="-285750" defTabSz="457200">
                <a:spcBef>
                  <a:spcPts val="300"/>
                </a:spcBef>
                <a:buClr>
                  <a:schemeClr val="tx2"/>
                </a:buClr>
                <a:buFont typeface="Wingdings" charset="2"/>
                <a:buChar char="ü"/>
              </a:pPr>
              <a:endParaRPr lang="en-US" sz="2000" dirty="0">
                <a:latin typeface="Calibri" panose="020F0502020204030204" pitchFamily="34" charset="0"/>
                <a:cs typeface="Calibri" panose="020F0502020204030204" pitchFamily="34" charset="0"/>
              </a:endParaRPr>
            </a:p>
            <a:p>
              <a:pPr marL="285750" indent="-285750" defTabSz="457200">
                <a:spcBef>
                  <a:spcPts val="300"/>
                </a:spcBef>
                <a:buClr>
                  <a:schemeClr val="tx2"/>
                </a:buClr>
                <a:buFont typeface="Wingdings" charset="2"/>
                <a:buChar char="ü"/>
              </a:pPr>
              <a:r>
                <a:rPr lang="en-US" sz="2000" dirty="0" smtClean="0">
                  <a:latin typeface="Calibri" panose="020F0502020204030204" pitchFamily="34" charset="0"/>
                  <a:cs typeface="Calibri" panose="020F0502020204030204" pitchFamily="34" charset="0"/>
                </a:rPr>
                <a:t>30% drop in seriously delinquent rates</a:t>
              </a:r>
            </a:p>
            <a:p>
              <a:pPr marL="285750" indent="-285750" defTabSz="457200">
                <a:spcBef>
                  <a:spcPts val="300"/>
                </a:spcBef>
                <a:buClr>
                  <a:schemeClr val="tx2"/>
                </a:buClr>
                <a:buFont typeface="Wingdings" charset="2"/>
                <a:buChar char="ü"/>
              </a:pPr>
              <a:endParaRPr lang="en-US" sz="2000" dirty="0">
                <a:latin typeface="Calibri" panose="020F0502020204030204" pitchFamily="34" charset="0"/>
                <a:cs typeface="Calibri" panose="020F0502020204030204" pitchFamily="34" charset="0"/>
              </a:endParaRPr>
            </a:p>
            <a:p>
              <a:pPr marL="285750" indent="-285750" defTabSz="457200">
                <a:spcBef>
                  <a:spcPts val="300"/>
                </a:spcBef>
                <a:buClr>
                  <a:schemeClr val="tx2"/>
                </a:buClr>
                <a:buFont typeface="Wingdings" charset="2"/>
                <a:buChar char="ü"/>
              </a:pPr>
              <a:r>
                <a:rPr lang="en-US" sz="2000" dirty="0" smtClean="0">
                  <a:latin typeface="Calibri" panose="020F0502020204030204" pitchFamily="34" charset="0"/>
                  <a:cs typeface="Calibri" panose="020F0502020204030204" pitchFamily="34" charset="0"/>
                </a:rPr>
                <a:t>58% improvement in recovery rates</a:t>
              </a:r>
            </a:p>
            <a:p>
              <a:pPr marL="285750" indent="-285750" defTabSz="457200">
                <a:spcBef>
                  <a:spcPts val="300"/>
                </a:spcBef>
                <a:buClr>
                  <a:schemeClr val="tx2"/>
                </a:buClr>
                <a:buFont typeface="Wingdings" charset="2"/>
                <a:buChar char="ü"/>
              </a:pPr>
              <a:endParaRPr lang="en-US" sz="2000" dirty="0">
                <a:latin typeface="Calibri" panose="020F0502020204030204" pitchFamily="34" charset="0"/>
                <a:cs typeface="Calibri" panose="020F0502020204030204" pitchFamily="34" charset="0"/>
              </a:endParaRPr>
            </a:p>
            <a:p>
              <a:pPr marL="285750" indent="-285750" defTabSz="457200">
                <a:spcBef>
                  <a:spcPts val="300"/>
                </a:spcBef>
                <a:buClr>
                  <a:schemeClr val="tx2"/>
                </a:buClr>
                <a:buFont typeface="Wingdings" charset="2"/>
                <a:buChar char="ü"/>
              </a:pPr>
              <a:r>
                <a:rPr lang="en-US" sz="2000" dirty="0" smtClean="0">
                  <a:latin typeface="Calibri" panose="020F0502020204030204" pitchFamily="34" charset="0"/>
                  <a:cs typeface="Calibri" panose="020F0502020204030204" pitchFamily="34" charset="0"/>
                </a:rPr>
                <a:t>63% reduction in foreclosure starts</a:t>
              </a:r>
            </a:p>
            <a:p>
              <a:pPr marL="285750" indent="-285750" defTabSz="457200">
                <a:spcBef>
                  <a:spcPts val="300"/>
                </a:spcBef>
                <a:buClr>
                  <a:schemeClr val="tx2"/>
                </a:buClr>
                <a:buFont typeface="Wingdings" charset="2"/>
                <a:buChar char="ü"/>
              </a:pPr>
              <a:endParaRPr lang="en-US" sz="2000" dirty="0">
                <a:latin typeface="Calibri" panose="020F0502020204030204" pitchFamily="34" charset="0"/>
                <a:cs typeface="Calibri" panose="020F0502020204030204" pitchFamily="34" charset="0"/>
              </a:endParaRPr>
            </a:p>
            <a:p>
              <a:pPr marL="285750" indent="-285750" defTabSz="457200">
                <a:spcBef>
                  <a:spcPts val="300"/>
                </a:spcBef>
                <a:buClr>
                  <a:schemeClr val="tx2"/>
                </a:buClr>
                <a:buFont typeface="Wingdings" charset="2"/>
                <a:buChar char="ü"/>
              </a:pPr>
              <a:r>
                <a:rPr lang="en-US" sz="2000" dirty="0" smtClean="0">
                  <a:latin typeface="Calibri" panose="020F0502020204030204" pitchFamily="34" charset="0"/>
                  <a:cs typeface="Calibri" panose="020F0502020204030204" pitchFamily="34" charset="0"/>
                </a:rPr>
                <a:t>$7-$10 billion of value added to MMIF every year</a:t>
              </a:r>
            </a:p>
            <a:p>
              <a:pPr marL="285750" indent="-285750" defTabSz="457200">
                <a:spcBef>
                  <a:spcPts val="300"/>
                </a:spcBef>
                <a:buClr>
                  <a:schemeClr val="tx2"/>
                </a:buClr>
                <a:buFont typeface="Wingdings" charset="2"/>
                <a:buChar char="ü"/>
              </a:pPr>
              <a:endParaRPr lang="en-US" sz="2000" dirty="0">
                <a:latin typeface="Calibri" panose="020F0502020204030204" pitchFamily="34" charset="0"/>
                <a:cs typeface="Calibri" panose="020F0502020204030204" pitchFamily="34" charset="0"/>
              </a:endParaRPr>
            </a:p>
            <a:p>
              <a:pPr marL="285750" indent="-285750" defTabSz="457200">
                <a:spcBef>
                  <a:spcPts val="300"/>
                </a:spcBef>
                <a:buClr>
                  <a:schemeClr val="tx2"/>
                </a:buClr>
                <a:buFont typeface="Wingdings" charset="2"/>
                <a:buChar char="ü"/>
              </a:pPr>
              <a:r>
                <a:rPr lang="en-US" sz="2000" dirty="0" smtClean="0">
                  <a:latin typeface="Calibri" panose="020F0502020204030204" pitchFamily="34" charset="0"/>
                  <a:cs typeface="Calibri" panose="020F0502020204030204" pitchFamily="34" charset="0"/>
                </a:rPr>
                <a:t>$40 billion in available cash for paying claims</a:t>
              </a:r>
            </a:p>
          </p:txBody>
        </p:sp>
        <p:sp>
          <p:nvSpPr>
            <p:cNvPr id="4" name="Rectangle 3"/>
            <p:cNvSpPr/>
            <p:nvPr/>
          </p:nvSpPr>
          <p:spPr>
            <a:xfrm>
              <a:off x="6378032" y="2374900"/>
              <a:ext cx="2232568" cy="22225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78100" y="2468802"/>
              <a:ext cx="1973753" cy="2031325"/>
            </a:xfrm>
            <a:prstGeom prst="rect">
              <a:avLst/>
            </a:prstGeom>
            <a:noFill/>
          </p:spPr>
          <p:txBody>
            <a:bodyPr wrap="square" rtlCol="0">
              <a:spAutoFit/>
            </a:bodyPr>
            <a:lstStyle/>
            <a:p>
              <a:r>
                <a:rPr lang="en-US" dirty="0" smtClean="0">
                  <a:solidFill>
                    <a:schemeClr val="bg1"/>
                  </a:solidFill>
                </a:rPr>
                <a:t>The policy changes that produced these results will remain in place and bolster future loan cohorts</a:t>
              </a:r>
              <a:endParaRPr lang="en-US" dirty="0">
                <a:solidFill>
                  <a:schemeClr val="bg1"/>
                </a:solidFill>
              </a:endParaRPr>
            </a:p>
          </p:txBody>
        </p:sp>
      </p:grpSp>
      <p:sp>
        <p:nvSpPr>
          <p:cNvPr id="10"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30</a:t>
            </a:fld>
            <a:endParaRPr lang="en-US" sz="1000" b="1" dirty="0">
              <a:solidFill>
                <a:schemeClr val="bg1"/>
              </a:solidFill>
            </a:endParaRPr>
          </a:p>
        </p:txBody>
      </p:sp>
    </p:spTree>
    <p:extLst>
      <p:ext uri="{BB962C8B-B14F-4D97-AF65-F5344CB8AC3E}">
        <p14:creationId xmlns:p14="http://schemas.microsoft.com/office/powerpoint/2010/main" val="1315405717"/>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5" name="Group 2"/>
          <p:cNvGrpSpPr>
            <a:grpSpLocks/>
          </p:cNvGrpSpPr>
          <p:nvPr/>
        </p:nvGrpSpPr>
        <p:grpSpPr bwMode="auto">
          <a:xfrm>
            <a:off x="1638300" y="1590675"/>
            <a:ext cx="5953125" cy="3808413"/>
            <a:chOff x="4698518" y="1908215"/>
            <a:chExt cx="3548333" cy="1483960"/>
          </a:xfrm>
        </p:grpSpPr>
        <p:sp>
          <p:nvSpPr>
            <p:cNvPr id="8" name="Rectangle 7"/>
            <p:cNvSpPr/>
            <p:nvPr/>
          </p:nvSpPr>
          <p:spPr>
            <a:xfrm>
              <a:off x="4698518" y="2408642"/>
              <a:ext cx="3548333" cy="983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038" name="Rectangle 8"/>
            <p:cNvSpPr>
              <a:spLocks noChangeArrowheads="1"/>
            </p:cNvSpPr>
            <p:nvPr/>
          </p:nvSpPr>
          <p:spPr bwMode="auto">
            <a:xfrm>
              <a:off x="4698518" y="2408334"/>
              <a:ext cx="3548333" cy="6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b="1" i="1">
                <a:solidFill>
                  <a:schemeClr val="bg1"/>
                </a:solidFill>
              </a:endParaRPr>
            </a:p>
            <a:p>
              <a:pPr algn="ctr" eaLnBrk="1" hangingPunct="1">
                <a:spcBef>
                  <a:spcPct val="0"/>
                </a:spcBef>
                <a:buFontTx/>
                <a:buNone/>
              </a:pPr>
              <a:r>
                <a:rPr lang="en-US" altLang="en-US" sz="1800" b="1" i="1">
                  <a:solidFill>
                    <a:schemeClr val="bg1"/>
                  </a:solidFill>
                  <a:latin typeface="Arial" pitchFamily="34" charset="0"/>
                </a:rPr>
                <a:t>Working with industry participants to enhance business processes, communication, and policy clarity.</a:t>
              </a:r>
              <a:endParaRPr lang="en-US" altLang="en-US" sz="1800" b="1" i="1">
                <a:latin typeface="Arial" pitchFamily="34" charset="0"/>
              </a:endParaRPr>
            </a:p>
            <a:p>
              <a:pPr algn="ctr" eaLnBrk="1" hangingPunct="1">
                <a:spcBef>
                  <a:spcPct val="0"/>
                </a:spcBef>
                <a:buFontTx/>
                <a:buNone/>
              </a:pPr>
              <a:endParaRPr lang="en-US" altLang="en-US" sz="1800" b="1" i="1">
                <a:solidFill>
                  <a:schemeClr val="bg1"/>
                </a:solidFill>
              </a:endParaRPr>
            </a:p>
          </p:txBody>
        </p:sp>
        <p:sp>
          <p:nvSpPr>
            <p:cNvPr id="10" name="Rectangle 9"/>
            <p:cNvSpPr/>
            <p:nvPr/>
          </p:nvSpPr>
          <p:spPr>
            <a:xfrm>
              <a:off x="4698518" y="1908215"/>
              <a:ext cx="3548333" cy="50042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Making it Easier to Do Business</a:t>
              </a:r>
            </a:p>
          </p:txBody>
        </p:sp>
      </p:grpSp>
      <p:sp>
        <p:nvSpPr>
          <p:cNvPr id="7"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31</a:t>
            </a:fld>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5739" y="1001108"/>
            <a:ext cx="7492481" cy="584775"/>
          </a:xfrm>
          <a:prstGeom prst="rect">
            <a:avLst/>
          </a:prstGeom>
          <a:noFill/>
        </p:spPr>
        <p:txBody>
          <a:bodyPr wrap="square" rtlCol="0">
            <a:spAutoFit/>
          </a:bodyPr>
          <a:lstStyle/>
          <a:p>
            <a:r>
              <a:rPr lang="en-US" sz="3200" b="1" dirty="0">
                <a:latin typeface="+mj-lt"/>
              </a:rPr>
              <a:t>Making it Easier to Do Business with FHA</a:t>
            </a:r>
            <a:endParaRPr lang="en-US" sz="3200" dirty="0">
              <a:latin typeface="+mj-lt"/>
            </a:endParaRPr>
          </a:p>
        </p:txBody>
      </p:sp>
      <p:sp>
        <p:nvSpPr>
          <p:cNvPr id="4" name="TextBox 3"/>
          <p:cNvSpPr txBox="1"/>
          <p:nvPr/>
        </p:nvSpPr>
        <p:spPr>
          <a:xfrm>
            <a:off x="895739" y="1572024"/>
            <a:ext cx="7649950" cy="504753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rPr>
              <a:t>FHA SF Handbook – create a single authoritative source for FHA </a:t>
            </a:r>
            <a:r>
              <a:rPr lang="en-US" sz="2400" dirty="0" smtClean="0">
                <a:latin typeface="+mn-lt"/>
              </a:rPr>
              <a:t>Single Family policy.</a:t>
            </a:r>
          </a:p>
          <a:p>
            <a:endParaRPr lang="en-US" sz="2000" dirty="0" smtClean="0"/>
          </a:p>
          <a:p>
            <a:pPr marL="342900" indent="-342900">
              <a:buFont typeface="Arial" panose="020B0604020202020204" pitchFamily="34" charset="0"/>
              <a:buChar char="•"/>
            </a:pPr>
            <a:r>
              <a:rPr lang="en-US" sz="2400" dirty="0" smtClean="0">
                <a:latin typeface="+mn-lt"/>
              </a:rPr>
              <a:t>Implement </a:t>
            </a:r>
            <a:r>
              <a:rPr lang="en-US" sz="2400" dirty="0">
                <a:latin typeface="+mn-lt"/>
              </a:rPr>
              <a:t>broader use of e-Signature policy.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dirty="0">
                <a:latin typeface="+mn-lt"/>
              </a:rPr>
              <a:t>Business Transformation – implement new capabilities and </a:t>
            </a:r>
            <a:r>
              <a:rPr lang="en-US" sz="2400" dirty="0" smtClean="0">
                <a:latin typeface="+mn-lt"/>
              </a:rPr>
              <a:t>move </a:t>
            </a:r>
            <a:r>
              <a:rPr lang="en-US" sz="2400" dirty="0">
                <a:latin typeface="+mn-lt"/>
              </a:rPr>
              <a:t>some systems to a new </a:t>
            </a:r>
            <a:r>
              <a:rPr lang="en-US" sz="2400" dirty="0" smtClean="0">
                <a:latin typeface="+mn-lt"/>
              </a:rPr>
              <a:t>technology platform:</a:t>
            </a:r>
            <a:endParaRPr lang="en-US" sz="2400" dirty="0">
              <a:latin typeface="+mn-lt"/>
            </a:endParaRPr>
          </a:p>
          <a:p>
            <a:pPr marL="690563" lvl="1" indent="-346075">
              <a:buFont typeface="Arial" panose="020B0604020202020204" pitchFamily="34" charset="0"/>
              <a:buChar char="–"/>
            </a:pPr>
            <a:r>
              <a:rPr lang="en-US" b="1" dirty="0">
                <a:latin typeface="+mn-lt"/>
              </a:rPr>
              <a:t>Electronic Appraisal </a:t>
            </a:r>
            <a:r>
              <a:rPr lang="en-US" b="1" dirty="0" smtClean="0">
                <a:latin typeface="+mn-lt"/>
              </a:rPr>
              <a:t>Delivery </a:t>
            </a:r>
            <a:r>
              <a:rPr lang="en-US" b="1" dirty="0">
                <a:latin typeface="+mn-lt"/>
              </a:rPr>
              <a:t>Portal: </a:t>
            </a:r>
            <a:r>
              <a:rPr lang="en-US" dirty="0" smtClean="0">
                <a:latin typeface="+mn-lt"/>
              </a:rPr>
              <a:t> Improve </a:t>
            </a:r>
            <a:r>
              <a:rPr lang="en-US" dirty="0">
                <a:latin typeface="+mn-lt"/>
              </a:rPr>
              <a:t>access to data earlier in the process to improve risk management and to minimize paper.</a:t>
            </a:r>
          </a:p>
          <a:p>
            <a:pPr marL="690563" lvl="1" indent="-346075">
              <a:buFont typeface="Arial" panose="020B0604020202020204" pitchFamily="34" charset="0"/>
              <a:buChar char="–"/>
            </a:pPr>
            <a:r>
              <a:rPr lang="en-US" b="1" dirty="0">
                <a:latin typeface="+mn-lt"/>
              </a:rPr>
              <a:t>Lender Electronic Assessment Portal: </a:t>
            </a:r>
            <a:r>
              <a:rPr lang="en-US" dirty="0" smtClean="0">
                <a:latin typeface="+mn-lt"/>
              </a:rPr>
              <a:t> Enable </a:t>
            </a:r>
            <a:r>
              <a:rPr lang="en-US" dirty="0">
                <a:latin typeface="+mn-lt"/>
              </a:rPr>
              <a:t>FHA to better identify, mitigate, and manage </a:t>
            </a:r>
            <a:r>
              <a:rPr lang="en-US" dirty="0" smtClean="0">
                <a:latin typeface="+mn-lt"/>
              </a:rPr>
              <a:t>risk</a:t>
            </a:r>
            <a:r>
              <a:rPr lang="en-US" dirty="0">
                <a:latin typeface="+mn-lt"/>
              </a:rPr>
              <a:t>; automate </a:t>
            </a:r>
            <a:r>
              <a:rPr lang="en-US" dirty="0" smtClean="0">
                <a:latin typeface="+mn-lt"/>
              </a:rPr>
              <a:t>and </a:t>
            </a:r>
            <a:r>
              <a:rPr lang="en-US" dirty="0">
                <a:latin typeface="+mn-lt"/>
              </a:rPr>
              <a:t>replace </a:t>
            </a:r>
            <a:r>
              <a:rPr lang="en-US" dirty="0" smtClean="0">
                <a:latin typeface="+mn-lt"/>
              </a:rPr>
              <a:t>manual processes.</a:t>
            </a:r>
          </a:p>
          <a:p>
            <a:pPr marL="690563" lvl="1" indent="-346075">
              <a:buFont typeface="Arial" panose="020B0604020202020204" pitchFamily="34" charset="0"/>
              <a:buChar char="–"/>
            </a:pPr>
            <a:r>
              <a:rPr lang="en-US" b="1" dirty="0" smtClean="0">
                <a:latin typeface="+mn-lt"/>
              </a:rPr>
              <a:t>E-Case Binders </a:t>
            </a:r>
            <a:r>
              <a:rPr lang="en-US" dirty="0" smtClean="0">
                <a:latin typeface="+mn-lt"/>
              </a:rPr>
              <a:t>– Electronic Appraisal Delivery portal is first step </a:t>
            </a:r>
            <a:r>
              <a:rPr lang="en-US" dirty="0">
                <a:latin typeface="+mn-lt"/>
              </a:rPr>
              <a:t>towards a portal enabling lenders to </a:t>
            </a:r>
            <a:r>
              <a:rPr lang="en-US" dirty="0" smtClean="0">
                <a:latin typeface="+mn-lt"/>
              </a:rPr>
              <a:t>transmit entire </a:t>
            </a:r>
            <a:r>
              <a:rPr lang="en-US" dirty="0">
                <a:latin typeface="+mn-lt"/>
              </a:rPr>
              <a:t>case </a:t>
            </a:r>
            <a:r>
              <a:rPr lang="en-US" dirty="0" smtClean="0">
                <a:latin typeface="+mn-lt"/>
              </a:rPr>
              <a:t>binder </a:t>
            </a:r>
            <a:r>
              <a:rPr lang="en-US" dirty="0">
                <a:latin typeface="+mn-lt"/>
              </a:rPr>
              <a:t>to HUD electronically. </a:t>
            </a:r>
          </a:p>
          <a:p>
            <a:pPr marL="690563" lvl="1" indent="-346075">
              <a:buFont typeface="Arial" panose="020B0604020202020204" pitchFamily="34" charset="0"/>
              <a:buChar char="–"/>
            </a:pPr>
            <a:r>
              <a:rPr lang="en-US" b="1" dirty="0">
                <a:latin typeface="+mn-lt"/>
              </a:rPr>
              <a:t>Leverage industry data standards </a:t>
            </a:r>
            <a:r>
              <a:rPr lang="en-US" dirty="0">
                <a:latin typeface="+mn-lt"/>
              </a:rPr>
              <a:t>where </a:t>
            </a:r>
            <a:r>
              <a:rPr lang="en-US" dirty="0" smtClean="0">
                <a:latin typeface="+mn-lt"/>
              </a:rPr>
              <a:t>possible</a:t>
            </a:r>
            <a:r>
              <a:rPr lang="en-US" dirty="0">
                <a:latin typeface="+mn-lt"/>
              </a:rPr>
              <a:t> </a:t>
            </a:r>
            <a:r>
              <a:rPr lang="en-US" dirty="0" smtClean="0">
                <a:latin typeface="+mn-lt"/>
              </a:rPr>
              <a:t>(MISMO, etc.)</a:t>
            </a:r>
            <a:endParaRPr lang="en-US" dirty="0">
              <a:latin typeface="+mn-lt"/>
            </a:endParaRPr>
          </a:p>
          <a:p>
            <a:endParaRPr lang="en-US" dirty="0"/>
          </a:p>
        </p:txBody>
      </p:sp>
      <p:sp>
        <p:nvSpPr>
          <p:cNvPr id="5"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32</a:t>
            </a:fld>
            <a:endParaRPr lang="en-US" sz="1000" b="1" dirty="0">
              <a:solidFill>
                <a:schemeClr val="bg1"/>
              </a:solidFill>
            </a:endParaRPr>
          </a:p>
        </p:txBody>
      </p:sp>
    </p:spTree>
    <p:extLst>
      <p:ext uri="{BB962C8B-B14F-4D97-AF65-F5344CB8AC3E}">
        <p14:creationId xmlns:p14="http://schemas.microsoft.com/office/powerpoint/2010/main" val="340087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0712" y="1356189"/>
            <a:ext cx="6897512" cy="691520"/>
          </a:xfrm>
        </p:spPr>
        <p:txBody>
          <a:bodyPr/>
          <a:lstStyle/>
          <a:p>
            <a:pPr algn="l"/>
            <a:r>
              <a:rPr lang="en-US" sz="2800" b="1" dirty="0" smtClean="0"/>
              <a:t>Electronic Appraisal Delivery </a:t>
            </a:r>
            <a:r>
              <a:rPr lang="en-US" sz="2800" b="1" dirty="0"/>
              <a:t>(</a:t>
            </a:r>
            <a:r>
              <a:rPr lang="en-US" sz="2800" b="1" dirty="0" smtClean="0"/>
              <a:t>EAD) Portal</a:t>
            </a:r>
            <a:endParaRPr lang="en-US" sz="2800" b="1" dirty="0"/>
          </a:p>
        </p:txBody>
      </p:sp>
      <p:sp>
        <p:nvSpPr>
          <p:cNvPr id="6" name="Content Placeholder 1"/>
          <p:cNvSpPr>
            <a:spLocks noGrp="1"/>
          </p:cNvSpPr>
          <p:nvPr>
            <p:ph idx="1"/>
          </p:nvPr>
        </p:nvSpPr>
        <p:spPr>
          <a:xfrm>
            <a:off x="844550" y="2463096"/>
            <a:ext cx="7359649" cy="3720041"/>
          </a:xfrm>
        </p:spPr>
        <p:txBody>
          <a:bodyPr>
            <a:normAutofit fontScale="92500" lnSpcReduction="10000"/>
          </a:bodyPr>
          <a:lstStyle/>
          <a:p>
            <a:pPr>
              <a:spcBef>
                <a:spcPts val="1200"/>
              </a:spcBef>
            </a:pPr>
            <a:r>
              <a:rPr lang="en-US" sz="2600" dirty="0">
                <a:cs typeface="Times New Roman" pitchFamily="18" charset="0"/>
              </a:rPr>
              <a:t>W</a:t>
            </a:r>
            <a:r>
              <a:rPr lang="en-US" sz="2600" dirty="0" smtClean="0">
                <a:cs typeface="Times New Roman" pitchFamily="18" charset="0"/>
              </a:rPr>
              <a:t>eb-based </a:t>
            </a:r>
            <a:r>
              <a:rPr lang="en-US" sz="2600" dirty="0">
                <a:cs typeface="Times New Roman" pitchFamily="18" charset="0"/>
              </a:rPr>
              <a:t>platform </a:t>
            </a:r>
            <a:r>
              <a:rPr lang="en-US" sz="2600" dirty="0" smtClean="0">
                <a:cs typeface="Times New Roman" pitchFamily="18" charset="0"/>
              </a:rPr>
              <a:t>to electronically upload, submit, and/or view appraisal data.</a:t>
            </a:r>
          </a:p>
          <a:p>
            <a:pPr>
              <a:spcBef>
                <a:spcPts val="1200"/>
              </a:spcBef>
            </a:pPr>
            <a:r>
              <a:rPr lang="en-US" sz="2600" dirty="0" smtClean="0"/>
              <a:t>Located at </a:t>
            </a:r>
            <a:r>
              <a:rPr lang="en-US" sz="2600" b="1" dirty="0"/>
              <a:t>ElectronicAppraisalDelivery.com</a:t>
            </a:r>
            <a:r>
              <a:rPr lang="en-US" sz="2600" b="1" dirty="0" smtClean="0"/>
              <a:t>.</a:t>
            </a:r>
            <a:endParaRPr lang="en-US" sz="2600" b="1" dirty="0"/>
          </a:p>
          <a:p>
            <a:pPr marL="344488" lvl="0" indent="-344488">
              <a:spcBef>
                <a:spcPts val="1200"/>
              </a:spcBef>
            </a:pPr>
            <a:r>
              <a:rPr lang="en-US" sz="2600" dirty="0"/>
              <a:t>A</a:t>
            </a:r>
            <a:r>
              <a:rPr lang="en-US" sz="2600" dirty="0" smtClean="0"/>
              <a:t>ccess </a:t>
            </a:r>
            <a:r>
              <a:rPr lang="en-US" sz="2600" dirty="0"/>
              <a:t>the portal to electronically upload, submit and/or view appraisal data</a:t>
            </a:r>
            <a:r>
              <a:rPr lang="en-US" sz="2600" dirty="0" smtClean="0"/>
              <a:t>.</a:t>
            </a:r>
          </a:p>
          <a:p>
            <a:pPr marL="344488" lvl="0" indent="-344488">
              <a:spcBef>
                <a:spcPts val="1200"/>
              </a:spcBef>
            </a:pPr>
            <a:r>
              <a:rPr lang="en-US" sz="2600" dirty="0"/>
              <a:t>A</a:t>
            </a:r>
            <a:r>
              <a:rPr lang="en-US" sz="2600" dirty="0" smtClean="0"/>
              <a:t>utomatic update of the FHA Connection Appraisal Logging screen.</a:t>
            </a:r>
          </a:p>
          <a:p>
            <a:pPr marL="344488" lvl="0" indent="-344488">
              <a:spcBef>
                <a:spcPts val="1200"/>
              </a:spcBef>
            </a:pPr>
            <a:r>
              <a:rPr lang="en-US" sz="2600" dirty="0"/>
              <a:t>R</a:t>
            </a:r>
            <a:r>
              <a:rPr lang="en-US" sz="2600" dirty="0" smtClean="0"/>
              <a:t>equired to submit all appraisals through the EAD portal on or after June 27, 2016.</a:t>
            </a:r>
            <a:endParaRPr lang="en-US" sz="2600" dirty="0"/>
          </a:p>
          <a:p>
            <a:pPr marL="0" indent="0">
              <a:buNone/>
            </a:pPr>
            <a:endParaRPr lang="en-US" dirty="0">
              <a:latin typeface="+mn-lt"/>
            </a:endParaRPr>
          </a:p>
        </p:txBody>
      </p:sp>
      <p:pic>
        <p:nvPicPr>
          <p:cNvPr id="7" name="Content Placeholder 5"/>
          <p:cNvPicPr/>
          <p:nvPr/>
        </p:nvPicPr>
        <p:blipFill>
          <a:blip r:embed="rId3" cstate="print">
            <a:extLst>
              <a:ext uri="{28A0092B-C50C-407E-A947-70E740481C1C}">
                <a14:useLocalDpi xmlns:a14="http://schemas.microsoft.com/office/drawing/2010/main" val="0"/>
              </a:ext>
            </a:extLst>
          </a:blip>
          <a:stretch>
            <a:fillRect/>
          </a:stretch>
        </p:blipFill>
        <p:spPr>
          <a:xfrm>
            <a:off x="868287" y="1047572"/>
            <a:ext cx="1016958" cy="1415523"/>
          </a:xfrm>
          <a:prstGeom prst="rect">
            <a:avLst/>
          </a:prstGeom>
        </p:spPr>
      </p:pic>
      <p:sp>
        <p:nvSpPr>
          <p:cNvPr id="8"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33</a:t>
            </a:fld>
            <a:endParaRPr lang="en-US" sz="1000" b="1" dirty="0">
              <a:solidFill>
                <a:schemeClr val="bg1"/>
              </a:solidFill>
            </a:endParaRPr>
          </a:p>
        </p:txBody>
      </p:sp>
    </p:spTree>
    <p:extLst>
      <p:ext uri="{BB962C8B-B14F-4D97-AF65-F5344CB8AC3E}">
        <p14:creationId xmlns:p14="http://schemas.microsoft.com/office/powerpoint/2010/main" val="797546634"/>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edefined Process 2"/>
          <p:cNvSpPr/>
          <p:nvPr/>
        </p:nvSpPr>
        <p:spPr>
          <a:xfrm>
            <a:off x="3400424" y="4004174"/>
            <a:ext cx="2042670" cy="961819"/>
          </a:xfrm>
          <a:prstGeom prst="flowChartPredefined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FHA EAD </a:t>
            </a:r>
            <a:br>
              <a:rPr lang="en-US" sz="2000" b="1" dirty="0" smtClean="0">
                <a:solidFill>
                  <a:schemeClr val="bg1"/>
                </a:solidFill>
              </a:rPr>
            </a:br>
            <a:r>
              <a:rPr lang="en-US" sz="2000" b="1" dirty="0" smtClean="0">
                <a:solidFill>
                  <a:schemeClr val="bg1"/>
                </a:solidFill>
              </a:rPr>
              <a:t>Web-based portal </a:t>
            </a:r>
            <a:endParaRPr lang="en-US" sz="2000" b="1" dirty="0">
              <a:solidFill>
                <a:schemeClr val="bg1"/>
              </a:solidFill>
            </a:endParaRPr>
          </a:p>
        </p:txBody>
      </p:sp>
      <p:grpSp>
        <p:nvGrpSpPr>
          <p:cNvPr id="4" name="Group 3" descr="Lenders"/>
          <p:cNvGrpSpPr/>
          <p:nvPr/>
        </p:nvGrpSpPr>
        <p:grpSpPr>
          <a:xfrm>
            <a:off x="691656" y="2398461"/>
            <a:ext cx="1855424" cy="749808"/>
            <a:chOff x="981456" y="2011680"/>
            <a:chExt cx="1884229" cy="749808"/>
          </a:xfrm>
        </p:grpSpPr>
        <p:sp>
          <p:nvSpPr>
            <p:cNvPr id="7" name="Flowchart: Terminator 6"/>
            <p:cNvSpPr/>
            <p:nvPr/>
          </p:nvSpPr>
          <p:spPr>
            <a:xfrm>
              <a:off x="981456" y="2011680"/>
              <a:ext cx="1731829" cy="597408"/>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Terminator 7"/>
            <p:cNvSpPr/>
            <p:nvPr/>
          </p:nvSpPr>
          <p:spPr>
            <a:xfrm>
              <a:off x="1133856" y="2164080"/>
              <a:ext cx="1731829" cy="597408"/>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Flowchart: Multidocument 19"/>
          <p:cNvSpPr/>
          <p:nvPr/>
        </p:nvSpPr>
        <p:spPr>
          <a:xfrm>
            <a:off x="890377" y="4004174"/>
            <a:ext cx="1728268" cy="1045611"/>
          </a:xfrm>
          <a:prstGeom prst="flowChartMultidocument">
            <a:avLst/>
          </a:prstGeom>
          <a:solidFill>
            <a:srgbClr val="FEF8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Appraisal Data &amp; Files</a:t>
            </a:r>
          </a:p>
        </p:txBody>
      </p:sp>
      <p:sp>
        <p:nvSpPr>
          <p:cNvPr id="10" name="Down Arrow 9"/>
          <p:cNvSpPr/>
          <p:nvPr/>
        </p:nvSpPr>
        <p:spPr>
          <a:xfrm>
            <a:off x="1657480" y="3415508"/>
            <a:ext cx="561115"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2756630" y="4120357"/>
            <a:ext cx="519969" cy="720869"/>
          </a:xfrm>
          <a:prstGeom prst="rightArrow">
            <a:avLst>
              <a:gd name="adj1" fmla="val 50000"/>
              <a:gd name="adj2" fmla="val 44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Terminator 21"/>
          <p:cNvSpPr/>
          <p:nvPr/>
        </p:nvSpPr>
        <p:spPr>
          <a:xfrm>
            <a:off x="994126" y="2703261"/>
            <a:ext cx="1705354" cy="597408"/>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Lenders / Lender Agents</a:t>
            </a:r>
            <a:endParaRPr lang="en-US" b="1" dirty="0">
              <a:solidFill>
                <a:schemeClr val="tx1"/>
              </a:solidFill>
            </a:endParaRPr>
          </a:p>
        </p:txBody>
      </p:sp>
      <p:sp>
        <p:nvSpPr>
          <p:cNvPr id="25" name="Title 1"/>
          <p:cNvSpPr txBox="1">
            <a:spLocks/>
          </p:cNvSpPr>
          <p:nvPr/>
        </p:nvSpPr>
        <p:spPr>
          <a:xfrm>
            <a:off x="487333" y="1457329"/>
            <a:ext cx="5302087" cy="476789"/>
          </a:xfrm>
          <a:prstGeom prst="rect">
            <a:avLst/>
          </a:prstGeom>
        </p:spPr>
        <p:txBody>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ctr"/>
            <a:r>
              <a:rPr lang="en-US" sz="2400" dirty="0" smtClean="0"/>
              <a:t>Electronic Appraisal Delivery (EAD)</a:t>
            </a:r>
            <a:endParaRPr lang="en-US" sz="2400" dirty="0"/>
          </a:p>
        </p:txBody>
      </p:sp>
      <p:sp>
        <p:nvSpPr>
          <p:cNvPr id="28" name="Rectangle 27"/>
          <p:cNvSpPr/>
          <p:nvPr/>
        </p:nvSpPr>
        <p:spPr>
          <a:xfrm>
            <a:off x="5870982" y="2068514"/>
            <a:ext cx="2882492" cy="4118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89546" y="2068515"/>
            <a:ext cx="5281436" cy="4118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5564434" y="4033588"/>
            <a:ext cx="875078" cy="921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324222" y="5063332"/>
            <a:ext cx="219075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Direct Integration</a:t>
            </a:r>
          </a:p>
          <a:p>
            <a:pPr marL="285750" indent="-285750">
              <a:buFont typeface="Arial" panose="020B0604020202020204" pitchFamily="34" charset="0"/>
              <a:buChar char="•"/>
            </a:pPr>
            <a:r>
              <a:rPr lang="en-US" dirty="0" smtClean="0"/>
              <a:t>Web Access</a:t>
            </a:r>
            <a:endParaRPr lang="en-US" dirty="0"/>
          </a:p>
        </p:txBody>
      </p:sp>
      <p:sp>
        <p:nvSpPr>
          <p:cNvPr id="16" name="TextBox 15"/>
          <p:cNvSpPr txBox="1"/>
          <p:nvPr/>
        </p:nvSpPr>
        <p:spPr>
          <a:xfrm>
            <a:off x="6198413" y="2291349"/>
            <a:ext cx="2101442" cy="369332"/>
          </a:xfrm>
          <a:prstGeom prst="rect">
            <a:avLst/>
          </a:prstGeom>
          <a:noFill/>
        </p:spPr>
        <p:txBody>
          <a:bodyPr wrap="square" rtlCol="0">
            <a:spAutoFit/>
          </a:bodyPr>
          <a:lstStyle/>
          <a:p>
            <a:pPr algn="ctr"/>
            <a:r>
              <a:rPr lang="en-US" b="1" dirty="0" smtClean="0"/>
              <a:t>FHAC / LAMS</a:t>
            </a:r>
            <a:endParaRPr lang="en-US" b="1" dirty="0"/>
          </a:p>
        </p:txBody>
      </p:sp>
      <p:sp>
        <p:nvSpPr>
          <p:cNvPr id="29" name="Flowchart: Predefined Process 28"/>
          <p:cNvSpPr/>
          <p:nvPr/>
        </p:nvSpPr>
        <p:spPr>
          <a:xfrm>
            <a:off x="6577452" y="2806318"/>
            <a:ext cx="1795022" cy="809213"/>
          </a:xfrm>
          <a:prstGeom prst="flowChartPredefined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Appraisal Logging Screen</a:t>
            </a:r>
            <a:endParaRPr lang="en-US" b="1" dirty="0">
              <a:solidFill>
                <a:schemeClr val="bg1"/>
              </a:solidFill>
            </a:endParaRPr>
          </a:p>
        </p:txBody>
      </p:sp>
      <p:sp>
        <p:nvSpPr>
          <p:cNvPr id="17" name="Flowchart: Document 16"/>
          <p:cNvSpPr/>
          <p:nvPr/>
        </p:nvSpPr>
        <p:spPr>
          <a:xfrm>
            <a:off x="6772274" y="3832723"/>
            <a:ext cx="1333500" cy="725784"/>
          </a:xfrm>
          <a:prstGeom prst="flowChartDocumen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Appraisal PDF</a:t>
            </a:r>
            <a:endParaRPr lang="en-US" b="1" dirty="0"/>
          </a:p>
        </p:txBody>
      </p:sp>
      <p:sp>
        <p:nvSpPr>
          <p:cNvPr id="18" name="Flowchart: Magnetic Disk 17"/>
          <p:cNvSpPr/>
          <p:nvPr/>
        </p:nvSpPr>
        <p:spPr>
          <a:xfrm>
            <a:off x="6772274" y="4697359"/>
            <a:ext cx="1333500" cy="889848"/>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Appraisal Data Storage</a:t>
            </a:r>
            <a:endParaRPr lang="en-US" sz="1600" b="1" dirty="0">
              <a:solidFill>
                <a:schemeClr val="tx1"/>
              </a:solidFill>
            </a:endParaRPr>
          </a:p>
        </p:txBody>
      </p:sp>
      <p:sp>
        <p:nvSpPr>
          <p:cNvPr id="30" name="Title 1"/>
          <p:cNvSpPr txBox="1">
            <a:spLocks/>
          </p:cNvSpPr>
          <p:nvPr/>
        </p:nvSpPr>
        <p:spPr>
          <a:xfrm>
            <a:off x="5610223" y="1281368"/>
            <a:ext cx="3277823" cy="476789"/>
          </a:xfrm>
          <a:prstGeom prst="rect">
            <a:avLst/>
          </a:prstGeom>
        </p:spPr>
        <p:txBody>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ctr"/>
            <a:r>
              <a:rPr lang="en-US" sz="2400" dirty="0" smtClean="0"/>
              <a:t>Electronic Appraisal Process </a:t>
            </a:r>
            <a:endParaRPr lang="en-US" sz="2400" dirty="0"/>
          </a:p>
        </p:txBody>
      </p:sp>
      <p:sp>
        <p:nvSpPr>
          <p:cNvPr id="31" name="TextBox 30"/>
          <p:cNvSpPr txBox="1"/>
          <p:nvPr/>
        </p:nvSpPr>
        <p:spPr>
          <a:xfrm>
            <a:off x="6572247" y="5577682"/>
            <a:ext cx="219075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Endorsement</a:t>
            </a:r>
          </a:p>
          <a:p>
            <a:pPr marL="285750" indent="-285750">
              <a:buFont typeface="Arial" panose="020B0604020202020204" pitchFamily="34" charset="0"/>
              <a:buChar char="•"/>
            </a:pPr>
            <a:r>
              <a:rPr lang="en-US" dirty="0" smtClean="0"/>
              <a:t>QAD / PETR</a:t>
            </a:r>
            <a:endParaRPr lang="en-US" dirty="0"/>
          </a:p>
        </p:txBody>
      </p:sp>
      <p:sp>
        <p:nvSpPr>
          <p:cNvPr id="23" name="Title 2"/>
          <p:cNvSpPr txBox="1">
            <a:spLocks/>
          </p:cNvSpPr>
          <p:nvPr/>
        </p:nvSpPr>
        <p:spPr>
          <a:xfrm>
            <a:off x="754073" y="812290"/>
            <a:ext cx="8032031" cy="67285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b="1" dirty="0" smtClean="0"/>
              <a:t>EAD</a:t>
            </a:r>
            <a:r>
              <a:rPr lang="en-US" sz="3200" dirty="0" smtClean="0"/>
              <a:t> </a:t>
            </a:r>
            <a:r>
              <a:rPr lang="en-US" sz="3200" b="1" dirty="0" smtClean="0"/>
              <a:t>and the Electronic Appraisal Process</a:t>
            </a:r>
            <a:endParaRPr lang="en-US" sz="3200" b="1" dirty="0"/>
          </a:p>
        </p:txBody>
      </p:sp>
      <p:sp>
        <p:nvSpPr>
          <p:cNvPr id="27"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34</a:t>
            </a:fld>
            <a:endParaRPr lang="en-US" sz="1000" b="1" dirty="0">
              <a:solidFill>
                <a:schemeClr val="bg1"/>
              </a:solidFill>
            </a:endParaRPr>
          </a:p>
        </p:txBody>
      </p:sp>
    </p:spTree>
    <p:extLst>
      <p:ext uri="{BB962C8B-B14F-4D97-AF65-F5344CB8AC3E}">
        <p14:creationId xmlns:p14="http://schemas.microsoft.com/office/powerpoint/2010/main" val="216999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14400" y="1112838"/>
            <a:ext cx="7385050" cy="585787"/>
          </a:xfrm>
          <a:prstGeom prst="rect">
            <a:avLst/>
          </a:prstGeom>
          <a:noFill/>
        </p:spPr>
        <p:txBody>
          <a:bodyPr>
            <a:spAutoFit/>
          </a:bodyPr>
          <a:lstStyle/>
          <a:p>
            <a:pPr>
              <a:defRPr/>
            </a:pPr>
            <a:r>
              <a:rPr lang="en-US" sz="3200" b="1" dirty="0">
                <a:latin typeface="+mj-lt"/>
                <a:cs typeface="Arial" charset="0"/>
              </a:rPr>
              <a:t>FHA Single Family Priorities</a:t>
            </a:r>
          </a:p>
        </p:txBody>
      </p:sp>
      <p:grpSp>
        <p:nvGrpSpPr>
          <p:cNvPr id="50180" name="Group 16"/>
          <p:cNvGrpSpPr>
            <a:grpSpLocks/>
          </p:cNvGrpSpPr>
          <p:nvPr/>
        </p:nvGrpSpPr>
        <p:grpSpPr bwMode="auto">
          <a:xfrm>
            <a:off x="844550" y="2197100"/>
            <a:ext cx="7454900" cy="3660775"/>
            <a:chOff x="844506" y="1944944"/>
            <a:chExt cx="7524250" cy="3660398"/>
          </a:xfrm>
        </p:grpSpPr>
        <p:grpSp>
          <p:nvGrpSpPr>
            <p:cNvPr id="50182" name="Group 17"/>
            <p:cNvGrpSpPr>
              <a:grpSpLocks/>
            </p:cNvGrpSpPr>
            <p:nvPr/>
          </p:nvGrpSpPr>
          <p:grpSpPr bwMode="auto">
            <a:xfrm>
              <a:off x="2946060" y="4085009"/>
              <a:ext cx="3251879" cy="1520333"/>
              <a:chOff x="2806021" y="4279901"/>
              <a:chExt cx="3548333" cy="1491236"/>
            </a:xfrm>
          </p:grpSpPr>
          <p:sp>
            <p:nvSpPr>
              <p:cNvPr id="28" name="Rectangle 27"/>
              <p:cNvSpPr/>
              <p:nvPr/>
            </p:nvSpPr>
            <p:spPr>
              <a:xfrm>
                <a:off x="2806699" y="4782470"/>
                <a:ext cx="3547376" cy="988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50191" name="Rectangle 28"/>
              <p:cNvSpPr>
                <a:spLocks noChangeArrowheads="1"/>
              </p:cNvSpPr>
              <p:nvPr/>
            </p:nvSpPr>
            <p:spPr bwMode="auto">
              <a:xfrm>
                <a:off x="2806021" y="4782760"/>
                <a:ext cx="3548333" cy="7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b="1" i="1">
                    <a:solidFill>
                      <a:schemeClr val="bg1"/>
                    </a:solidFill>
                  </a:rPr>
                  <a:t>Working with industry participants to enhance business processes, communication, and policy clarity.</a:t>
                </a:r>
                <a:endParaRPr lang="en-US" altLang="en-US" sz="1400" b="1" i="1"/>
              </a:p>
            </p:txBody>
          </p:sp>
          <p:sp>
            <p:nvSpPr>
              <p:cNvPr id="30" name="Rectangle 29"/>
              <p:cNvSpPr/>
              <p:nvPr/>
            </p:nvSpPr>
            <p:spPr>
              <a:xfrm>
                <a:off x="2806699" y="4279572"/>
                <a:ext cx="3547376" cy="5028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b="1" dirty="0" smtClean="0"/>
                  <a:t>Making it Easier to Do Business</a:t>
                </a:r>
                <a:endParaRPr lang="en-US" b="1" dirty="0"/>
              </a:p>
            </p:txBody>
          </p:sp>
        </p:grpSp>
        <p:grpSp>
          <p:nvGrpSpPr>
            <p:cNvPr id="50183" name="Group 20"/>
            <p:cNvGrpSpPr>
              <a:grpSpLocks/>
            </p:cNvGrpSpPr>
            <p:nvPr/>
          </p:nvGrpSpPr>
          <p:grpSpPr bwMode="auto">
            <a:xfrm>
              <a:off x="844506" y="1954883"/>
              <a:ext cx="3317323" cy="1549815"/>
              <a:chOff x="897142" y="1915742"/>
              <a:chExt cx="3548333" cy="1549840"/>
            </a:xfrm>
          </p:grpSpPr>
          <p:sp>
            <p:nvSpPr>
              <p:cNvPr id="26" name="Rectangle 25"/>
              <p:cNvSpPr/>
              <p:nvPr/>
            </p:nvSpPr>
            <p:spPr>
              <a:xfrm>
                <a:off x="897142" y="2415346"/>
                <a:ext cx="3547660" cy="105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i="1" dirty="0" smtClean="0"/>
                  <a:t>Implementing responsible ways of providing first-time homebuyers and underserved, credit worthy borrowers access to credit to ensure long-term homeownership success.</a:t>
                </a:r>
                <a:endParaRPr lang="en-US" sz="1400" b="1" i="1" dirty="0"/>
              </a:p>
            </p:txBody>
          </p:sp>
          <p:sp>
            <p:nvSpPr>
              <p:cNvPr id="27" name="Rectangle 26"/>
              <p:cNvSpPr/>
              <p:nvPr/>
            </p:nvSpPr>
            <p:spPr>
              <a:xfrm>
                <a:off x="897142" y="1915327"/>
                <a:ext cx="3547660" cy="5000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b="1" dirty="0" smtClean="0"/>
                  <a:t>Expanding Access to Credit</a:t>
                </a:r>
                <a:endParaRPr lang="en-US" b="1" dirty="0"/>
              </a:p>
            </p:txBody>
          </p:sp>
        </p:grpSp>
        <p:grpSp>
          <p:nvGrpSpPr>
            <p:cNvPr id="50184" name="Group 21"/>
            <p:cNvGrpSpPr>
              <a:grpSpLocks/>
            </p:cNvGrpSpPr>
            <p:nvPr/>
          </p:nvGrpSpPr>
          <p:grpSpPr bwMode="auto">
            <a:xfrm>
              <a:off x="4681932" y="1944944"/>
              <a:ext cx="3686824" cy="1559754"/>
              <a:chOff x="2602298" y="4074544"/>
              <a:chExt cx="3943566" cy="1400318"/>
            </a:xfrm>
          </p:grpSpPr>
          <p:sp>
            <p:nvSpPr>
              <p:cNvPr id="23" name="Rectangle 22"/>
              <p:cNvSpPr/>
              <p:nvPr/>
            </p:nvSpPr>
            <p:spPr>
              <a:xfrm>
                <a:off x="2602304" y="4325358"/>
                <a:ext cx="3840729" cy="115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50186" name="Rectangle 23"/>
              <p:cNvSpPr>
                <a:spLocks noChangeArrowheads="1"/>
              </p:cNvSpPr>
              <p:nvPr/>
            </p:nvSpPr>
            <p:spPr bwMode="auto">
              <a:xfrm>
                <a:off x="2602298" y="4618282"/>
                <a:ext cx="3943566" cy="66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b="1" i="1">
                    <a:solidFill>
                      <a:schemeClr val="bg1"/>
                    </a:solidFill>
                  </a:rPr>
                  <a:t>Balancing our mission with sound lending practices to ensure the health of the Mutual Mortgage Insurance Fund.</a:t>
                </a:r>
                <a:endParaRPr lang="en-US" altLang="en-US" sz="1400" b="1" i="1"/>
              </a:p>
            </p:txBody>
          </p:sp>
          <p:sp>
            <p:nvSpPr>
              <p:cNvPr id="25" name="Rectangle 24"/>
              <p:cNvSpPr/>
              <p:nvPr/>
            </p:nvSpPr>
            <p:spPr>
              <a:xfrm>
                <a:off x="2602304" y="4074544"/>
                <a:ext cx="3840729" cy="50020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b="1" dirty="0" smtClean="0"/>
                  <a:t>Ensure Long-term Viability of MMI Fund</a:t>
                </a:r>
                <a:endParaRPr lang="en-US" b="1" dirty="0"/>
              </a:p>
            </p:txBody>
          </p:sp>
        </p:grpSp>
      </p:grpSp>
      <p:sp>
        <p:nvSpPr>
          <p:cNvPr id="16"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35</a:t>
            </a:fld>
            <a:endParaRPr lang="en-US" sz="1000" b="1"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4"/>
          <p:cNvSpPr txBox="1">
            <a:spLocks noChangeArrowheads="1"/>
          </p:cNvSpPr>
          <p:nvPr/>
        </p:nvSpPr>
        <p:spPr bwMode="auto">
          <a:xfrm>
            <a:off x="1052512" y="2087563"/>
            <a:ext cx="74056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5400" b="1" dirty="0" smtClean="0"/>
              <a:t>Questions about FHA?</a:t>
            </a:r>
            <a:endParaRPr lang="en-US" altLang="en-US" sz="5400" b="1" dirty="0"/>
          </a:p>
        </p:txBody>
      </p:sp>
      <p:sp>
        <p:nvSpPr>
          <p:cNvPr id="5"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36</a:t>
            </a:fld>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1" y="2232030"/>
            <a:ext cx="7406640" cy="3600986"/>
          </a:xfrm>
          <a:prstGeom prst="rect">
            <a:avLst/>
          </a:prstGeom>
          <a:noFill/>
        </p:spPr>
        <p:txBody>
          <a:bodyPr wrap="square" rtlCol="0">
            <a:spAutoFit/>
          </a:bodyPr>
          <a:lstStyle/>
          <a:p>
            <a:pPr marL="342900" indent="-342900" fontAlgn="auto">
              <a:spcBef>
                <a:spcPts val="1200"/>
              </a:spcBef>
              <a:spcAft>
                <a:spcPts val="0"/>
              </a:spcAft>
              <a:buFont typeface="Arial" panose="020B0604020202020204" pitchFamily="34" charset="0"/>
              <a:buChar char="•"/>
            </a:pPr>
            <a:r>
              <a:rPr lang="en-US" sz="2200" dirty="0" smtClean="0">
                <a:solidFill>
                  <a:prstClr val="black"/>
                </a:solidFill>
                <a:latin typeface="+mn-lt"/>
                <a:cs typeface="Times New Roman" pitchFamily="18" charset="0"/>
              </a:rPr>
              <a:t>Phone</a:t>
            </a:r>
            <a:r>
              <a:rPr lang="en-US" sz="2200" dirty="0">
                <a:solidFill>
                  <a:prstClr val="black"/>
                </a:solidFill>
                <a:latin typeface="+mn-lt"/>
                <a:cs typeface="Times New Roman" pitchFamily="18" charset="0"/>
              </a:rPr>
              <a:t>:  Monday-Friday, 8 </a:t>
            </a:r>
            <a:r>
              <a:rPr lang="en-US" sz="2200" dirty="0" smtClean="0">
                <a:solidFill>
                  <a:prstClr val="black"/>
                </a:solidFill>
                <a:latin typeface="+mn-lt"/>
                <a:cs typeface="Times New Roman" pitchFamily="18" charset="0"/>
              </a:rPr>
              <a:t>a.m. </a:t>
            </a:r>
            <a:r>
              <a:rPr lang="en-US" sz="2200" dirty="0">
                <a:solidFill>
                  <a:prstClr val="black"/>
                </a:solidFill>
                <a:latin typeface="+mn-lt"/>
                <a:cs typeface="Times New Roman" pitchFamily="18" charset="0"/>
              </a:rPr>
              <a:t>to 8 </a:t>
            </a:r>
            <a:r>
              <a:rPr lang="en-US" sz="2200" dirty="0" smtClean="0">
                <a:solidFill>
                  <a:prstClr val="black"/>
                </a:solidFill>
                <a:latin typeface="+mn-lt"/>
                <a:cs typeface="Times New Roman" pitchFamily="18" charset="0"/>
              </a:rPr>
              <a:t>p.m., </a:t>
            </a:r>
            <a:r>
              <a:rPr lang="en-US" sz="2200" dirty="0">
                <a:solidFill>
                  <a:prstClr val="black"/>
                </a:solidFill>
                <a:latin typeface="+mn-lt"/>
                <a:cs typeface="Times New Roman" pitchFamily="18" charset="0"/>
              </a:rPr>
              <a:t>ET. </a:t>
            </a:r>
            <a:br>
              <a:rPr lang="en-US" sz="2200" dirty="0">
                <a:solidFill>
                  <a:prstClr val="black"/>
                </a:solidFill>
                <a:latin typeface="+mn-lt"/>
                <a:cs typeface="Times New Roman" pitchFamily="18" charset="0"/>
              </a:rPr>
            </a:br>
            <a:r>
              <a:rPr lang="en-US" sz="2200" dirty="0">
                <a:solidFill>
                  <a:prstClr val="black"/>
                </a:solidFill>
                <a:latin typeface="+mn-lt"/>
                <a:cs typeface="Times New Roman" pitchFamily="18" charset="0"/>
              </a:rPr>
              <a:t>Toll Free: </a:t>
            </a:r>
            <a:r>
              <a:rPr lang="en-US" sz="2200" b="1" dirty="0">
                <a:solidFill>
                  <a:prstClr val="black"/>
                </a:solidFill>
                <a:latin typeface="+mn-lt"/>
                <a:cs typeface="Times New Roman" pitchFamily="18" charset="0"/>
              </a:rPr>
              <a:t>(800) CALL-FHA </a:t>
            </a:r>
            <a:r>
              <a:rPr lang="en-US" sz="2200" dirty="0">
                <a:solidFill>
                  <a:prstClr val="black"/>
                </a:solidFill>
                <a:latin typeface="+mn-lt"/>
                <a:cs typeface="Times New Roman" pitchFamily="18" charset="0"/>
              </a:rPr>
              <a:t>or (800) 225-5342</a:t>
            </a:r>
          </a:p>
          <a:p>
            <a:pPr marL="342900" indent="-342900" fontAlgn="auto">
              <a:spcBef>
                <a:spcPts val="1200"/>
              </a:spcBef>
              <a:spcAft>
                <a:spcPts val="0"/>
              </a:spcAft>
              <a:buFont typeface="Arial" panose="020B0604020202020204" pitchFamily="34" charset="0"/>
              <a:buChar char="•"/>
            </a:pPr>
            <a:r>
              <a:rPr lang="en-US" sz="2200" dirty="0">
                <a:solidFill>
                  <a:prstClr val="black"/>
                </a:solidFill>
                <a:latin typeface="+mn-lt"/>
                <a:cs typeface="Times New Roman" pitchFamily="18" charset="0"/>
              </a:rPr>
              <a:t>Email: </a:t>
            </a:r>
            <a:r>
              <a:rPr lang="en-US" sz="2200" b="1" dirty="0">
                <a:solidFill>
                  <a:prstClr val="black"/>
                </a:solidFill>
                <a:latin typeface="+mn-lt"/>
                <a:cs typeface="Times New Roman" pitchFamily="18" charset="0"/>
              </a:rPr>
              <a:t>answers@hud.gov </a:t>
            </a:r>
          </a:p>
          <a:p>
            <a:pPr marL="342900" indent="-342900" fontAlgn="auto">
              <a:spcBef>
                <a:spcPts val="1200"/>
              </a:spcBef>
              <a:spcAft>
                <a:spcPts val="0"/>
              </a:spcAft>
              <a:buFont typeface="Arial" panose="020B0604020202020204" pitchFamily="34" charset="0"/>
              <a:buChar char="•"/>
            </a:pPr>
            <a:r>
              <a:rPr lang="en-US" sz="2200" dirty="0" smtClean="0">
                <a:solidFill>
                  <a:prstClr val="black"/>
                </a:solidFill>
                <a:latin typeface="+mn-lt"/>
                <a:cs typeface="Times New Roman" pitchFamily="18" charset="0"/>
                <a:hlinkClick r:id="rId3" action="ppaction://hlinkfile"/>
              </a:rPr>
              <a:t>www.hud.gov</a:t>
            </a:r>
            <a:r>
              <a:rPr lang="en-US" sz="2200" dirty="0">
                <a:solidFill>
                  <a:prstClr val="black"/>
                </a:solidFill>
                <a:latin typeface="+mn-lt"/>
                <a:cs typeface="Times New Roman" pitchFamily="18" charset="0"/>
                <a:hlinkClick r:id="rId3" action="ppaction://hlinkfile"/>
              </a:rPr>
              <a:t>/ answers </a:t>
            </a:r>
            <a:r>
              <a:rPr lang="en-US" sz="2200" dirty="0" smtClean="0">
                <a:solidFill>
                  <a:prstClr val="black"/>
                </a:solidFill>
                <a:latin typeface="+mn-lt"/>
                <a:cs typeface="Times New Roman" pitchFamily="18" charset="0"/>
              </a:rPr>
              <a:t>: </a:t>
            </a:r>
            <a:r>
              <a:rPr lang="en-US" sz="2200" b="1" i="1" dirty="0" smtClean="0">
                <a:solidFill>
                  <a:prstClr val="black"/>
                </a:solidFill>
                <a:latin typeface="+mn-lt"/>
                <a:cs typeface="Times New Roman" pitchFamily="18" charset="0"/>
              </a:rPr>
              <a:t>1600</a:t>
            </a:r>
            <a:r>
              <a:rPr lang="en-US" sz="2200" b="1" i="1" dirty="0">
                <a:solidFill>
                  <a:prstClr val="black"/>
                </a:solidFill>
                <a:latin typeface="+mn-lt"/>
                <a:cs typeface="Times New Roman" pitchFamily="18" charset="0"/>
              </a:rPr>
              <a:t>+ </a:t>
            </a:r>
            <a:r>
              <a:rPr lang="en-US" sz="2200" b="1" i="1" dirty="0" smtClean="0">
                <a:solidFill>
                  <a:prstClr val="black"/>
                </a:solidFill>
                <a:latin typeface="+mn-lt"/>
                <a:cs typeface="Times New Roman" pitchFamily="18" charset="0"/>
              </a:rPr>
              <a:t>Qs and As </a:t>
            </a:r>
            <a:r>
              <a:rPr lang="en-US" sz="2200" dirty="0" smtClean="0">
                <a:solidFill>
                  <a:prstClr val="black"/>
                </a:solidFill>
                <a:latin typeface="+mn-lt"/>
                <a:cs typeface="Times New Roman" pitchFamily="18" charset="0"/>
              </a:rPr>
              <a:t>addressing  90% of our phone calls </a:t>
            </a:r>
            <a:r>
              <a:rPr lang="en-US" sz="2200" b="1" i="1" dirty="0">
                <a:solidFill>
                  <a:prstClr val="black"/>
                </a:solidFill>
                <a:latin typeface="+mn-lt"/>
                <a:cs typeface="Times New Roman" pitchFamily="18" charset="0"/>
              </a:rPr>
              <a:t>and</a:t>
            </a:r>
            <a:r>
              <a:rPr lang="en-US" sz="2200" dirty="0">
                <a:solidFill>
                  <a:prstClr val="black"/>
                </a:solidFill>
                <a:latin typeface="+mn-lt"/>
                <a:cs typeface="Times New Roman" pitchFamily="18" charset="0"/>
              </a:rPr>
              <a:t> announcements of policy </a:t>
            </a:r>
            <a:r>
              <a:rPr lang="en-US" sz="2200" dirty="0" smtClean="0">
                <a:solidFill>
                  <a:prstClr val="black"/>
                </a:solidFill>
                <a:latin typeface="+mn-lt"/>
                <a:cs typeface="Times New Roman" pitchFamily="18" charset="0"/>
              </a:rPr>
              <a:t>changes and </a:t>
            </a:r>
            <a:r>
              <a:rPr lang="en-US" sz="2200" dirty="0">
                <a:solidFill>
                  <a:prstClr val="black"/>
                </a:solidFill>
                <a:latin typeface="+mn-lt"/>
                <a:cs typeface="Times New Roman" pitchFamily="18" charset="0"/>
              </a:rPr>
              <a:t>training opportunities.</a:t>
            </a:r>
          </a:p>
          <a:p>
            <a:pPr marL="342900" indent="-342900" fontAlgn="auto">
              <a:spcBef>
                <a:spcPts val="1200"/>
              </a:spcBef>
              <a:spcAft>
                <a:spcPts val="0"/>
              </a:spcAft>
              <a:buFont typeface="Arial" panose="020B0604020202020204" pitchFamily="34" charset="0"/>
              <a:buChar char="•"/>
            </a:pPr>
            <a:r>
              <a:rPr lang="en-US" sz="2200" i="1" dirty="0" smtClean="0">
                <a:solidFill>
                  <a:prstClr val="black"/>
                </a:solidFill>
                <a:latin typeface="+mn-lt"/>
                <a:cs typeface="Times New Roman" pitchFamily="18" charset="0"/>
              </a:rPr>
              <a:t>Single Family Housing News </a:t>
            </a:r>
            <a:r>
              <a:rPr lang="en-US" sz="2200" dirty="0" smtClean="0">
                <a:solidFill>
                  <a:prstClr val="black"/>
                </a:solidFill>
                <a:latin typeface="+mn-lt"/>
                <a:cs typeface="Times New Roman" pitchFamily="18" charset="0"/>
              </a:rPr>
              <a:t>(FHA INFO) emails: </a:t>
            </a:r>
            <a:r>
              <a:rPr lang="en-US" sz="2200" dirty="0">
                <a:solidFill>
                  <a:prstClr val="black"/>
                </a:solidFill>
                <a:latin typeface="+mn-lt"/>
                <a:cs typeface="Times New Roman" pitchFamily="18" charset="0"/>
              </a:rPr>
              <a:t>Frequent email </a:t>
            </a:r>
            <a:r>
              <a:rPr lang="en-US" sz="2200" dirty="0" smtClean="0">
                <a:solidFill>
                  <a:prstClr val="black"/>
                </a:solidFill>
                <a:latin typeface="+mn-lt"/>
                <a:cs typeface="Times New Roman" pitchFamily="18" charset="0"/>
              </a:rPr>
              <a:t>notifications </a:t>
            </a:r>
            <a:r>
              <a:rPr lang="en-US" sz="2200" dirty="0">
                <a:solidFill>
                  <a:prstClr val="black"/>
                </a:solidFill>
                <a:latin typeface="+mn-lt"/>
                <a:cs typeface="Times New Roman" pitchFamily="18" charset="0"/>
              </a:rPr>
              <a:t>of new policies and training opportunities for any one who signs up</a:t>
            </a:r>
            <a:r>
              <a:rPr lang="en-US" sz="2200" dirty="0" smtClean="0">
                <a:solidFill>
                  <a:prstClr val="black"/>
                </a:solidFill>
                <a:latin typeface="+mn-lt"/>
                <a:cs typeface="Times New Roman" pitchFamily="18" charset="0"/>
              </a:rPr>
              <a:t>.</a:t>
            </a:r>
            <a:endParaRPr lang="en-US" sz="2200" dirty="0">
              <a:solidFill>
                <a:prstClr val="black"/>
              </a:solidFill>
              <a:latin typeface="+mn-lt"/>
            </a:endParaRPr>
          </a:p>
        </p:txBody>
      </p:sp>
      <p:sp>
        <p:nvSpPr>
          <p:cNvPr id="5" name="Slide Number Placeholder 4"/>
          <p:cNvSpPr>
            <a:spLocks noGrp="1"/>
          </p:cNvSpPr>
          <p:nvPr>
            <p:ph type="sldNum" sz="quarter" idx="12"/>
          </p:nvPr>
        </p:nvSpPr>
        <p:spPr>
          <a:prstGeom prst="rect">
            <a:avLst/>
          </a:prstGeom>
        </p:spPr>
        <p:txBody>
          <a:bodyPr/>
          <a:lstStyle/>
          <a:p>
            <a:fld id="{D50BD30D-9A07-46F4-9A7A-1C2EEDB69E10}" type="slidenum">
              <a:rPr lang="en-US" smtClean="0">
                <a:solidFill>
                  <a:prstClr val="white"/>
                </a:solidFill>
              </a:rPr>
              <a:pPr/>
              <a:t>37</a:t>
            </a:fld>
            <a:endParaRPr lang="en-US" dirty="0">
              <a:solidFill>
                <a:prstClr val="white"/>
              </a:solidFill>
            </a:endParaRPr>
          </a:p>
        </p:txBody>
      </p:sp>
      <p:sp>
        <p:nvSpPr>
          <p:cNvPr id="7" name="TextBox 6"/>
          <p:cNvSpPr txBox="1"/>
          <p:nvPr/>
        </p:nvSpPr>
        <p:spPr>
          <a:xfrm>
            <a:off x="914401" y="1027289"/>
            <a:ext cx="7672564" cy="1077218"/>
          </a:xfrm>
          <a:prstGeom prst="rect">
            <a:avLst/>
          </a:prstGeom>
          <a:noFill/>
        </p:spPr>
        <p:txBody>
          <a:bodyPr wrap="square" rtlCol="0">
            <a:spAutoFit/>
          </a:bodyPr>
          <a:lstStyle/>
          <a:p>
            <a:r>
              <a:rPr lang="en-US" sz="3200" b="1" dirty="0" smtClean="0">
                <a:latin typeface="+mn-lt"/>
              </a:rPr>
              <a:t>Getting Information About FHA:  The FHA Resource Center</a:t>
            </a:r>
            <a:endParaRPr lang="en-US" sz="3200" b="1" dirty="0">
              <a:latin typeface="+mn-lt"/>
            </a:endParaRPr>
          </a:p>
        </p:txBody>
      </p:sp>
      <p:sp>
        <p:nvSpPr>
          <p:cNvPr id="8" name="Slide Number Placeholder 1"/>
          <p:cNvSpPr txBox="1">
            <a:spLocks/>
          </p:cNvSpPr>
          <p:nvPr/>
        </p:nvSpPr>
        <p:spPr>
          <a:xfrm>
            <a:off x="8077200" y="6324600"/>
            <a:ext cx="762000" cy="366712"/>
          </a:xfrm>
          <a:prstGeom prst="rect">
            <a:avLst/>
          </a:prstGeom>
        </p:spPr>
        <p:txBody>
          <a:bodyPr/>
          <a:lstStyle>
            <a:defPPr>
              <a:defRPr lang="en-US"/>
            </a:defPPr>
            <a:lvl1pPr algn="l" rtl="0" fontAlgn="auto">
              <a:spcBef>
                <a:spcPts val="0"/>
              </a:spcBef>
              <a:spcAft>
                <a:spcPts val="0"/>
              </a:spcAft>
              <a:defRPr sz="10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5C8DA25-B07E-4E91-ADF5-CAAF11D7124A}" type="slidenum">
              <a:rPr lang="en-US" b="1" smtClean="0"/>
              <a:pPr>
                <a:defRPr/>
              </a:pPr>
              <a:t>37</a:t>
            </a:fld>
            <a:endParaRPr lang="en-US" b="1" dirty="0"/>
          </a:p>
        </p:txBody>
      </p:sp>
    </p:spTree>
    <p:extLst>
      <p:ext uri="{BB962C8B-B14F-4D97-AF65-F5344CB8AC3E}">
        <p14:creationId xmlns:p14="http://schemas.microsoft.com/office/powerpoint/2010/main" val="1025219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4"/>
          <p:cNvSpPr txBox="1">
            <a:spLocks noChangeArrowheads="1"/>
          </p:cNvSpPr>
          <p:nvPr/>
        </p:nvSpPr>
        <p:spPr bwMode="auto">
          <a:xfrm>
            <a:off x="977900" y="2526066"/>
            <a:ext cx="722912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5400" b="1" dirty="0"/>
              <a:t>Thank You</a:t>
            </a:r>
          </a:p>
        </p:txBody>
      </p:sp>
      <p:sp>
        <p:nvSpPr>
          <p:cNvPr id="5" name="Slide Number Placeholder 1"/>
          <p:cNvSpPr txBox="1">
            <a:spLocks/>
          </p:cNvSpPr>
          <p:nvPr/>
        </p:nvSpPr>
        <p:spPr>
          <a:xfrm>
            <a:off x="8077200" y="6354477"/>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DDD9CA2-494E-432F-98B7-61A664288F26}" type="slidenum">
              <a:rPr lang="en-US" sz="1000" b="1" smtClean="0">
                <a:solidFill>
                  <a:schemeClr val="bg1"/>
                </a:solidFill>
              </a:rPr>
              <a:pPr/>
              <a:t>38</a:t>
            </a:fld>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7"/>
          <p:cNvGrpSpPr>
            <a:grpSpLocks/>
          </p:cNvGrpSpPr>
          <p:nvPr/>
        </p:nvGrpSpPr>
        <p:grpSpPr bwMode="auto">
          <a:xfrm>
            <a:off x="1595438" y="1590675"/>
            <a:ext cx="5953125" cy="3446463"/>
            <a:chOff x="897142" y="1915742"/>
            <a:chExt cx="3548333" cy="1483743"/>
          </a:xfrm>
        </p:grpSpPr>
        <p:sp>
          <p:nvSpPr>
            <p:cNvPr id="9" name="Rectangle 8"/>
            <p:cNvSpPr/>
            <p:nvPr/>
          </p:nvSpPr>
          <p:spPr>
            <a:xfrm>
              <a:off x="897142" y="2416018"/>
              <a:ext cx="3548333" cy="98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smtClean="0"/>
                <a:t>Features that make FHA the current choice of many </a:t>
              </a:r>
            </a:p>
            <a:p>
              <a:pPr algn="ctr" fontAlgn="auto">
                <a:spcBef>
                  <a:spcPts val="0"/>
                </a:spcBef>
                <a:spcAft>
                  <a:spcPts val="0"/>
                </a:spcAft>
                <a:defRPr/>
              </a:pPr>
              <a:r>
                <a:rPr lang="en-US" b="1" i="1" dirty="0" smtClean="0"/>
                <a:t>first-time homebuyers and those with special needs.</a:t>
              </a:r>
              <a:endParaRPr lang="en-US" b="1" i="1" dirty="0"/>
            </a:p>
            <a:p>
              <a:pPr algn="ctr" fontAlgn="auto">
                <a:spcBef>
                  <a:spcPts val="0"/>
                </a:spcBef>
                <a:spcAft>
                  <a:spcPts val="0"/>
                </a:spcAft>
                <a:defRPr/>
              </a:pPr>
              <a:endParaRPr lang="en-US" b="1" i="1" dirty="0"/>
            </a:p>
          </p:txBody>
        </p:sp>
        <p:sp>
          <p:nvSpPr>
            <p:cNvPr id="10" name="Rectangle 9"/>
            <p:cNvSpPr/>
            <p:nvPr/>
          </p:nvSpPr>
          <p:spPr>
            <a:xfrm>
              <a:off x="897142" y="1915742"/>
              <a:ext cx="3548333" cy="5933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t>FHA Affordability:  Providing Access to Credit for Many Families and Purposes</a:t>
              </a:r>
              <a:endParaRPr lang="en-US" sz="3200" b="1" dirty="0"/>
            </a:p>
          </p:txBody>
        </p:sp>
      </p:grpSp>
      <p:sp>
        <p:nvSpPr>
          <p:cNvPr id="2" name="Slide Number Placeholder 1"/>
          <p:cNvSpPr>
            <a:spLocks noGrp="1"/>
          </p:cNvSpPr>
          <p:nvPr>
            <p:ph type="sldNum" sz="quarter" idx="12"/>
          </p:nvPr>
        </p:nvSpPr>
        <p:spPr>
          <a:xfrm>
            <a:off x="8016875" y="6345238"/>
            <a:ext cx="762000" cy="366713"/>
          </a:xfrm>
        </p:spPr>
        <p:txBody>
          <a:bodyPr/>
          <a:lstStyle/>
          <a:p>
            <a:pPr>
              <a:defRPr/>
            </a:pPr>
            <a:fld id="{CA7194C8-5166-4683-BD72-CBAD625FB559}" type="slidenum">
              <a:rPr lang="en-US" b="1" smtClean="0">
                <a:solidFill>
                  <a:schemeClr val="bg1"/>
                </a:solidFill>
              </a:rPr>
              <a:pPr>
                <a:defRPr/>
              </a:pPr>
              <a:t>4</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415" y="1147026"/>
            <a:ext cx="7366958" cy="584775"/>
          </a:xfrm>
          <a:prstGeom prst="rect">
            <a:avLst/>
          </a:prstGeom>
        </p:spPr>
        <p:txBody>
          <a:bodyPr wrap="square">
            <a:spAutoFit/>
          </a:bodyPr>
          <a:lstStyle/>
          <a:p>
            <a:r>
              <a:rPr lang="en-US" sz="3200" b="1" dirty="0" smtClean="0">
                <a:latin typeface="+mj-lt"/>
              </a:rPr>
              <a:t>Affordable Features of FHA Loans</a:t>
            </a:r>
            <a:endParaRPr lang="en-US" sz="3200" b="1" dirty="0">
              <a:latin typeface="+mj-lt"/>
            </a:endParaRPr>
          </a:p>
        </p:txBody>
      </p:sp>
      <p:sp>
        <p:nvSpPr>
          <p:cNvPr id="3" name="Rectangle 2"/>
          <p:cNvSpPr/>
          <p:nvPr/>
        </p:nvSpPr>
        <p:spPr>
          <a:xfrm>
            <a:off x="859335" y="1845490"/>
            <a:ext cx="7164238" cy="4339650"/>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mn-lt"/>
              </a:rPr>
              <a:t>Down </a:t>
            </a:r>
            <a:r>
              <a:rPr lang="en-US" sz="2400" dirty="0">
                <a:latin typeface="+mn-lt"/>
              </a:rPr>
              <a:t>payment requirement:  Only 3.5 </a:t>
            </a:r>
            <a:r>
              <a:rPr lang="en-US" sz="2400" dirty="0" smtClean="0">
                <a:latin typeface="+mn-lt"/>
              </a:rPr>
              <a:t>percent.</a:t>
            </a:r>
          </a:p>
          <a:p>
            <a:endParaRPr lang="en-US" sz="1000" dirty="0">
              <a:latin typeface="+mn-lt"/>
            </a:endParaRPr>
          </a:p>
          <a:p>
            <a:pPr marL="342900" indent="-342900">
              <a:buFont typeface="Arial" panose="020B0604020202020204" pitchFamily="34" charset="0"/>
              <a:buChar char="•"/>
            </a:pPr>
            <a:r>
              <a:rPr lang="en-US" sz="2400" dirty="0" smtClean="0">
                <a:latin typeface="+mn-lt"/>
              </a:rPr>
              <a:t>Government secondary financing or a gift from family </a:t>
            </a:r>
            <a:r>
              <a:rPr lang="en-US" sz="2400" dirty="0">
                <a:latin typeface="+mn-lt"/>
              </a:rPr>
              <a:t>or </a:t>
            </a:r>
            <a:r>
              <a:rPr lang="en-US" sz="2400" dirty="0" smtClean="0">
                <a:latin typeface="+mn-lt"/>
              </a:rPr>
              <a:t>one’s employer </a:t>
            </a:r>
            <a:r>
              <a:rPr lang="en-US" sz="2400" dirty="0">
                <a:latin typeface="+mn-lt"/>
              </a:rPr>
              <a:t>can cover 3.5 </a:t>
            </a:r>
            <a:r>
              <a:rPr lang="en-US" sz="2400" dirty="0" smtClean="0">
                <a:latin typeface="+mn-lt"/>
              </a:rPr>
              <a:t>percent.</a:t>
            </a:r>
          </a:p>
          <a:p>
            <a:endParaRPr lang="en-US" sz="1000" dirty="0">
              <a:latin typeface="+mn-lt"/>
            </a:endParaRPr>
          </a:p>
          <a:p>
            <a:pPr marL="342900" indent="-342900">
              <a:buFont typeface="Arial" panose="020B0604020202020204" pitchFamily="34" charset="0"/>
              <a:buChar char="•"/>
            </a:pPr>
            <a:r>
              <a:rPr lang="en-US" sz="2400" dirty="0">
                <a:latin typeface="+mn-lt"/>
              </a:rPr>
              <a:t>Streamline Refinance </a:t>
            </a:r>
            <a:r>
              <a:rPr lang="en-US" sz="2400" dirty="0" smtClean="0">
                <a:latin typeface="+mn-lt"/>
              </a:rPr>
              <a:t>opportunity.</a:t>
            </a:r>
          </a:p>
          <a:p>
            <a:endParaRPr lang="en-US" sz="1000" dirty="0">
              <a:latin typeface="+mn-lt"/>
            </a:endParaRPr>
          </a:p>
          <a:p>
            <a:pPr marL="342900" indent="-342900">
              <a:buFont typeface="Arial" panose="020B0604020202020204" pitchFamily="34" charset="0"/>
              <a:buChar char="•"/>
            </a:pPr>
            <a:r>
              <a:rPr lang="en-US" sz="2400" dirty="0">
                <a:latin typeface="+mn-lt"/>
              </a:rPr>
              <a:t>Permit Non-Occupying </a:t>
            </a:r>
            <a:r>
              <a:rPr lang="en-US" sz="2400" dirty="0" smtClean="0">
                <a:latin typeface="+mn-lt"/>
              </a:rPr>
              <a:t>Co-borrower.</a:t>
            </a:r>
          </a:p>
          <a:p>
            <a:endParaRPr lang="en-US" sz="1000" dirty="0">
              <a:latin typeface="+mn-lt"/>
            </a:endParaRPr>
          </a:p>
          <a:p>
            <a:pPr marL="342900" indent="-342900">
              <a:buFont typeface="Arial" panose="020B0604020202020204" pitchFamily="34" charset="0"/>
              <a:buChar char="•"/>
            </a:pPr>
            <a:r>
              <a:rPr lang="en-US" sz="2400" dirty="0">
                <a:latin typeface="+mn-lt"/>
              </a:rPr>
              <a:t>Competitive interest </a:t>
            </a:r>
            <a:r>
              <a:rPr lang="en-US" sz="2400" dirty="0" smtClean="0">
                <a:latin typeface="+mn-lt"/>
              </a:rPr>
              <a:t>rate.</a:t>
            </a:r>
          </a:p>
          <a:p>
            <a:endParaRPr lang="en-US" sz="1000" dirty="0">
              <a:latin typeface="+mn-lt"/>
            </a:endParaRPr>
          </a:p>
          <a:p>
            <a:pPr marL="342900" indent="-342900">
              <a:buFont typeface="Arial" panose="020B0604020202020204" pitchFamily="34" charset="0"/>
              <a:buChar char="•"/>
            </a:pPr>
            <a:r>
              <a:rPr lang="en-US" sz="2400" dirty="0" smtClean="0">
                <a:latin typeface="+mn-lt"/>
              </a:rPr>
              <a:t>Assumable.</a:t>
            </a:r>
          </a:p>
          <a:p>
            <a:endParaRPr lang="en-US" sz="1000" dirty="0">
              <a:latin typeface="+mn-lt"/>
            </a:endParaRPr>
          </a:p>
          <a:p>
            <a:pPr marL="342900" indent="-342900">
              <a:buFont typeface="Arial" panose="020B0604020202020204" pitchFamily="34" charset="0"/>
              <a:buChar char="•"/>
            </a:pPr>
            <a:r>
              <a:rPr lang="en-US" sz="2400" dirty="0">
                <a:latin typeface="+mn-lt"/>
              </a:rPr>
              <a:t>Permanent requirement that lenders help borrowers avoid </a:t>
            </a:r>
            <a:r>
              <a:rPr lang="en-US" sz="2400" dirty="0" smtClean="0">
                <a:latin typeface="+mn-lt"/>
              </a:rPr>
              <a:t>foreclosure.</a:t>
            </a:r>
            <a:endParaRPr lang="en-US" sz="2400" dirty="0">
              <a:latin typeface="+mn-lt"/>
            </a:endParaRPr>
          </a:p>
        </p:txBody>
      </p:sp>
      <p:sp>
        <p:nvSpPr>
          <p:cNvPr id="4" name="Slide Number Placeholder 4"/>
          <p:cNvSpPr txBox="1">
            <a:spLocks/>
          </p:cNvSpPr>
          <p:nvPr/>
        </p:nvSpPr>
        <p:spPr>
          <a:xfrm>
            <a:off x="8077200" y="6338888"/>
            <a:ext cx="762000" cy="366713"/>
          </a:xfrm>
          <a:prstGeom prst="rect">
            <a:avLst/>
          </a:prstGeom>
        </p:spPr>
        <p:txBody>
          <a:bodyPr/>
          <a:lstStyle>
            <a:defPPr>
              <a:defRPr lang="en-US"/>
            </a:defPPr>
            <a:lvl1pPr algn="l" rtl="0" fontAlgn="auto">
              <a:spcBef>
                <a:spcPts val="0"/>
              </a:spcBef>
              <a:spcAft>
                <a:spcPts val="0"/>
              </a:spcAft>
              <a:defRPr sz="10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0BD30D-9A07-46F4-9A7A-1C2EEDB69E10}"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393660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2959" y="1116546"/>
            <a:ext cx="7332453" cy="1077218"/>
          </a:xfrm>
          <a:prstGeom prst="rect">
            <a:avLst/>
          </a:prstGeom>
        </p:spPr>
        <p:txBody>
          <a:bodyPr wrap="square">
            <a:spAutoFit/>
          </a:bodyPr>
          <a:lstStyle/>
          <a:p>
            <a:r>
              <a:rPr lang="en-US" sz="3200" b="1" dirty="0">
                <a:latin typeface="+mj-lt"/>
              </a:rPr>
              <a:t>FHA Affordable Housing Opportunities in </a:t>
            </a:r>
            <a:r>
              <a:rPr lang="en-US" sz="3200" b="1" dirty="0" smtClean="0">
                <a:latin typeface="+mj-lt"/>
              </a:rPr>
              <a:t>Massachusetts</a:t>
            </a:r>
            <a:endParaRPr lang="en-US" sz="3200" b="1" dirty="0">
              <a:latin typeface="+mj-lt"/>
            </a:endParaRPr>
          </a:p>
        </p:txBody>
      </p:sp>
      <p:sp>
        <p:nvSpPr>
          <p:cNvPr id="4" name="Rectangle 3"/>
          <p:cNvSpPr/>
          <p:nvPr/>
        </p:nvSpPr>
        <p:spPr>
          <a:xfrm>
            <a:off x="838198" y="2286001"/>
            <a:ext cx="7223187" cy="3662541"/>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mn-lt"/>
              </a:rPr>
              <a:t>Low </a:t>
            </a:r>
            <a:r>
              <a:rPr lang="en-US" sz="2400" dirty="0">
                <a:latin typeface="+mn-lt"/>
              </a:rPr>
              <a:t>down payment home loans </a:t>
            </a:r>
            <a:r>
              <a:rPr lang="en-US" sz="2400" dirty="0" smtClean="0">
                <a:latin typeface="+mn-lt"/>
              </a:rPr>
              <a:t>with </a:t>
            </a:r>
            <a:r>
              <a:rPr lang="en-US" sz="2400" dirty="0">
                <a:latin typeface="+mn-lt"/>
              </a:rPr>
              <a:t>flexible </a:t>
            </a:r>
            <a:r>
              <a:rPr lang="en-US" sz="2400" dirty="0" smtClean="0">
                <a:latin typeface="+mn-lt"/>
              </a:rPr>
              <a:t>low-cost </a:t>
            </a:r>
            <a:r>
              <a:rPr lang="en-US" sz="2400" dirty="0">
                <a:latin typeface="+mn-lt"/>
              </a:rPr>
              <a:t>terms</a:t>
            </a:r>
            <a:r>
              <a:rPr lang="en-US" sz="2400" dirty="0" smtClean="0">
                <a:latin typeface="+mn-lt"/>
              </a:rPr>
              <a:t>.</a:t>
            </a:r>
          </a:p>
          <a:p>
            <a:endParaRPr lang="en-US" sz="1000" dirty="0">
              <a:latin typeface="+mn-lt"/>
            </a:endParaRPr>
          </a:p>
          <a:p>
            <a:pPr marL="285750" indent="-285750">
              <a:buFont typeface="Arial" panose="020B0604020202020204" pitchFamily="34" charset="0"/>
              <a:buChar char="•"/>
            </a:pPr>
            <a:r>
              <a:rPr lang="en-US" sz="2400" dirty="0" smtClean="0">
                <a:latin typeface="+mn-lt"/>
              </a:rPr>
              <a:t>203(k): Purchase </a:t>
            </a:r>
            <a:r>
              <a:rPr lang="en-US" sz="2400" dirty="0">
                <a:latin typeface="+mn-lt"/>
              </a:rPr>
              <a:t>or Refinance and Renovate with </a:t>
            </a:r>
            <a:r>
              <a:rPr lang="en-US" sz="2400" dirty="0" smtClean="0">
                <a:latin typeface="+mn-lt"/>
              </a:rPr>
              <a:t>one </a:t>
            </a:r>
            <a:r>
              <a:rPr lang="en-US" sz="2400" dirty="0">
                <a:latin typeface="+mn-lt"/>
              </a:rPr>
              <a:t>h</a:t>
            </a:r>
            <a:r>
              <a:rPr lang="en-US" sz="2400" dirty="0" smtClean="0">
                <a:latin typeface="+mn-lt"/>
              </a:rPr>
              <a:t>ome </a:t>
            </a:r>
            <a:r>
              <a:rPr lang="en-US" sz="2400" dirty="0">
                <a:latin typeface="+mn-lt"/>
              </a:rPr>
              <a:t>l</a:t>
            </a:r>
            <a:r>
              <a:rPr lang="en-US" sz="2400" dirty="0" smtClean="0">
                <a:latin typeface="+mn-lt"/>
              </a:rPr>
              <a:t>oan.</a:t>
            </a:r>
          </a:p>
          <a:p>
            <a:endParaRPr lang="en-US" sz="1000" dirty="0">
              <a:latin typeface="+mn-lt"/>
            </a:endParaRPr>
          </a:p>
          <a:p>
            <a:pPr marL="285750" indent="-285750">
              <a:buFont typeface="Arial" panose="020B0604020202020204" pitchFamily="34" charset="0"/>
              <a:buChar char="•"/>
            </a:pPr>
            <a:r>
              <a:rPr lang="en-US" sz="2400" dirty="0">
                <a:latin typeface="+mn-lt"/>
              </a:rPr>
              <a:t>Reverse </a:t>
            </a:r>
            <a:r>
              <a:rPr lang="en-US" sz="2400" dirty="0" smtClean="0">
                <a:latin typeface="+mn-lt"/>
              </a:rPr>
              <a:t>Mortgages Help Seniors’ Finances.</a:t>
            </a:r>
          </a:p>
          <a:p>
            <a:endParaRPr lang="en-US" sz="1000" dirty="0">
              <a:latin typeface="+mn-lt"/>
            </a:endParaRPr>
          </a:p>
          <a:p>
            <a:pPr marL="285750" indent="-285750">
              <a:buFont typeface="Arial" panose="020B0604020202020204" pitchFamily="34" charset="0"/>
              <a:buChar char="•"/>
            </a:pPr>
            <a:r>
              <a:rPr lang="en-US" sz="2400" dirty="0">
                <a:latin typeface="+mn-lt"/>
              </a:rPr>
              <a:t>Combine FHA with </a:t>
            </a:r>
            <a:r>
              <a:rPr lang="en-US" sz="2400" dirty="0" smtClean="0">
                <a:latin typeface="+mn-lt"/>
              </a:rPr>
              <a:t>HFA </a:t>
            </a:r>
            <a:r>
              <a:rPr lang="en-US" sz="2400" dirty="0">
                <a:latin typeface="+mn-lt"/>
              </a:rPr>
              <a:t>or </a:t>
            </a:r>
            <a:r>
              <a:rPr lang="en-US" sz="2400" dirty="0" smtClean="0">
                <a:latin typeface="+mn-lt"/>
              </a:rPr>
              <a:t>local </a:t>
            </a:r>
            <a:r>
              <a:rPr lang="en-US" sz="2400" dirty="0">
                <a:latin typeface="+mn-lt"/>
              </a:rPr>
              <a:t>g</a:t>
            </a:r>
            <a:r>
              <a:rPr lang="en-US" sz="2400" dirty="0" smtClean="0">
                <a:latin typeface="+mn-lt"/>
              </a:rPr>
              <a:t>overnment </a:t>
            </a:r>
            <a:r>
              <a:rPr lang="en-US" sz="2400" dirty="0">
                <a:latin typeface="+mn-lt"/>
              </a:rPr>
              <a:t>funds for down payment and closing cost assistance</a:t>
            </a:r>
            <a:r>
              <a:rPr lang="en-US" sz="2400" dirty="0" smtClean="0">
                <a:latin typeface="+mn-lt"/>
              </a:rPr>
              <a:t>.</a:t>
            </a:r>
          </a:p>
          <a:p>
            <a:endParaRPr lang="en-US" sz="1000" dirty="0">
              <a:latin typeface="+mn-lt"/>
            </a:endParaRPr>
          </a:p>
          <a:p>
            <a:pPr marL="285750" indent="-285750">
              <a:buFont typeface="Arial" panose="020B0604020202020204" pitchFamily="34" charset="0"/>
              <a:buChar char="•"/>
            </a:pPr>
            <a:r>
              <a:rPr lang="en-US" sz="2400" dirty="0">
                <a:latin typeface="+mn-lt"/>
              </a:rPr>
              <a:t>Opportunities to p</a:t>
            </a:r>
            <a:r>
              <a:rPr lang="en-US" sz="2400" dirty="0" smtClean="0">
                <a:latin typeface="+mn-lt"/>
              </a:rPr>
              <a:t>urchase </a:t>
            </a:r>
            <a:r>
              <a:rPr lang="en-US" sz="2400" dirty="0">
                <a:latin typeface="+mn-lt"/>
              </a:rPr>
              <a:t>HUD h</a:t>
            </a:r>
            <a:r>
              <a:rPr lang="en-US" sz="2400" dirty="0" smtClean="0">
                <a:latin typeface="+mn-lt"/>
              </a:rPr>
              <a:t>omes.</a:t>
            </a:r>
            <a:endParaRPr lang="en-US" sz="2400" dirty="0">
              <a:latin typeface="+mn-lt"/>
            </a:endParaRPr>
          </a:p>
        </p:txBody>
      </p:sp>
      <p:sp>
        <p:nvSpPr>
          <p:cNvPr id="6" name="Slide Number Placeholder 4"/>
          <p:cNvSpPr txBox="1">
            <a:spLocks/>
          </p:cNvSpPr>
          <p:nvPr/>
        </p:nvSpPr>
        <p:spPr>
          <a:xfrm>
            <a:off x="8077200" y="6338888"/>
            <a:ext cx="762000" cy="366713"/>
          </a:xfrm>
          <a:prstGeom prst="rect">
            <a:avLst/>
          </a:prstGeom>
        </p:spPr>
        <p:txBody>
          <a:bodyPr/>
          <a:lstStyle>
            <a:defPPr>
              <a:defRPr lang="en-US"/>
            </a:defPPr>
            <a:lvl1pPr algn="l" rtl="0" fontAlgn="auto">
              <a:spcBef>
                <a:spcPts val="0"/>
              </a:spcBef>
              <a:spcAft>
                <a:spcPts val="0"/>
              </a:spcAft>
              <a:defRPr sz="10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0BD30D-9A07-46F4-9A7A-1C2EEDB69E10}"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2771035503"/>
      </p:ext>
    </p:extLst>
  </p:cSld>
  <p:clrMapOvr>
    <a:masterClrMapping/>
  </p:clrMapOvr>
  <mc:AlternateContent xmlns:mc="http://schemas.openxmlformats.org/markup-compatibility/2006" xmlns:p14="http://schemas.microsoft.com/office/powerpoint/2010/main">
    <mc:Choice Requires="p14">
      <p:transition spd="slow" p14:dur="2000" advTm="2286"/>
    </mc:Choice>
    <mc:Fallback xmlns="">
      <p:transition spd="slow" advTm="228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5582" y="2055059"/>
            <a:ext cx="7470477" cy="366254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n-lt"/>
              </a:rPr>
              <a:t>Purchase and </a:t>
            </a:r>
            <a:r>
              <a:rPr lang="en-US" sz="2400" dirty="0">
                <a:latin typeface="+mn-lt"/>
              </a:rPr>
              <a:t>rehabilitate with one low cost </a:t>
            </a:r>
            <a:r>
              <a:rPr lang="en-US" sz="2400" dirty="0" smtClean="0">
                <a:latin typeface="+mn-lt"/>
              </a:rPr>
              <a:t>loan.</a:t>
            </a:r>
          </a:p>
          <a:p>
            <a:endParaRPr lang="en-US" sz="1000" dirty="0">
              <a:latin typeface="+mn-lt"/>
            </a:endParaRPr>
          </a:p>
          <a:p>
            <a:pPr marL="342900" indent="-342900">
              <a:buFont typeface="Arial" panose="020B0604020202020204" pitchFamily="34" charset="0"/>
              <a:buChar char="•"/>
            </a:pPr>
            <a:r>
              <a:rPr lang="en-US" sz="2400" dirty="0">
                <a:latin typeface="+mn-lt"/>
              </a:rPr>
              <a:t>Renovation funds are escrowed so work can be done </a:t>
            </a:r>
            <a:r>
              <a:rPr lang="en-US" sz="2400" dirty="0" smtClean="0">
                <a:latin typeface="+mn-lt"/>
              </a:rPr>
              <a:t>after closing.</a:t>
            </a:r>
          </a:p>
          <a:p>
            <a:endParaRPr lang="en-US" sz="1000" dirty="0">
              <a:latin typeface="+mn-lt"/>
            </a:endParaRPr>
          </a:p>
          <a:p>
            <a:pPr marL="342900" indent="-342900">
              <a:buFont typeface="Arial" panose="020B0604020202020204" pitchFamily="34" charset="0"/>
              <a:buChar char="•"/>
            </a:pPr>
            <a:r>
              <a:rPr lang="en-US" sz="2400" dirty="0">
                <a:latin typeface="+mn-lt"/>
              </a:rPr>
              <a:t>Modernize, add rooms, new heating or roof, </a:t>
            </a:r>
            <a:r>
              <a:rPr lang="en-US" sz="2400" dirty="0" smtClean="0">
                <a:latin typeface="+mn-lt"/>
              </a:rPr>
              <a:t>energy </a:t>
            </a:r>
            <a:r>
              <a:rPr lang="en-US" sz="2400" dirty="0">
                <a:latin typeface="+mn-lt"/>
              </a:rPr>
              <a:t>improvements, anything that’s needed</a:t>
            </a:r>
            <a:r>
              <a:rPr lang="en-US" sz="2400" dirty="0" smtClean="0">
                <a:latin typeface="+mn-lt"/>
              </a:rPr>
              <a:t>.</a:t>
            </a:r>
          </a:p>
          <a:p>
            <a:endParaRPr lang="en-US" sz="1000" dirty="0">
              <a:latin typeface="+mn-lt"/>
            </a:endParaRPr>
          </a:p>
          <a:p>
            <a:pPr marL="342900" indent="-342900">
              <a:buFont typeface="Arial" panose="020B0604020202020204" pitchFamily="34" charset="0"/>
              <a:buChar char="•"/>
            </a:pPr>
            <a:r>
              <a:rPr lang="en-US" sz="2400" dirty="0" smtClean="0">
                <a:latin typeface="+mn-lt"/>
              </a:rPr>
              <a:t>Limited 203(k</a:t>
            </a:r>
            <a:r>
              <a:rPr lang="en-US" sz="2400" dirty="0">
                <a:latin typeface="+mn-lt"/>
              </a:rPr>
              <a:t>) for </a:t>
            </a:r>
            <a:r>
              <a:rPr lang="en-US" sz="2400" dirty="0" smtClean="0">
                <a:latin typeface="+mn-lt"/>
              </a:rPr>
              <a:t>non-structural </a:t>
            </a:r>
            <a:r>
              <a:rPr lang="en-US" sz="2400" dirty="0">
                <a:latin typeface="+mn-lt"/>
              </a:rPr>
              <a:t>work up to $</a:t>
            </a:r>
            <a:r>
              <a:rPr lang="en-US" sz="2400" dirty="0" smtClean="0">
                <a:latin typeface="+mn-lt"/>
              </a:rPr>
              <a:t>35,000;  </a:t>
            </a:r>
            <a:r>
              <a:rPr lang="en-US" sz="2400" dirty="0">
                <a:latin typeface="+mn-lt"/>
              </a:rPr>
              <a:t>n</a:t>
            </a:r>
            <a:r>
              <a:rPr lang="en-US" sz="2400" dirty="0" smtClean="0">
                <a:latin typeface="+mn-lt"/>
              </a:rPr>
              <a:t>o </a:t>
            </a:r>
            <a:r>
              <a:rPr lang="en-US" sz="2400" dirty="0">
                <a:latin typeface="+mn-lt"/>
              </a:rPr>
              <a:t>consultant required</a:t>
            </a:r>
            <a:r>
              <a:rPr lang="en-US" sz="2400" dirty="0" smtClean="0">
                <a:latin typeface="+mn-lt"/>
              </a:rPr>
              <a:t>.</a:t>
            </a:r>
          </a:p>
          <a:p>
            <a:endParaRPr lang="en-US" sz="1000" dirty="0">
              <a:latin typeface="+mn-lt"/>
            </a:endParaRPr>
          </a:p>
          <a:p>
            <a:pPr marL="342900" indent="-342900">
              <a:buFont typeface="Arial" panose="020B0604020202020204" pitchFamily="34" charset="0"/>
              <a:buChar char="•"/>
            </a:pPr>
            <a:r>
              <a:rPr lang="en-US" sz="2400" dirty="0">
                <a:latin typeface="+mn-lt"/>
              </a:rPr>
              <a:t>Loan amount is based on as-rehabilitated value</a:t>
            </a:r>
            <a:r>
              <a:rPr lang="en-US" sz="2400" dirty="0" smtClean="0">
                <a:latin typeface="+mn-lt"/>
              </a:rPr>
              <a:t>.</a:t>
            </a:r>
            <a:endParaRPr lang="en-US" sz="2400" dirty="0">
              <a:latin typeface="+mn-lt"/>
            </a:endParaRPr>
          </a:p>
        </p:txBody>
      </p:sp>
      <p:sp>
        <p:nvSpPr>
          <p:cNvPr id="5" name="Slide Number Placeholder 4"/>
          <p:cNvSpPr>
            <a:spLocks noGrp="1"/>
          </p:cNvSpPr>
          <p:nvPr>
            <p:ph type="sldNum" sz="quarter" idx="12"/>
          </p:nvPr>
        </p:nvSpPr>
        <p:spPr>
          <a:prstGeom prst="rect">
            <a:avLst/>
          </a:prstGeom>
        </p:spPr>
        <p:txBody>
          <a:bodyPr/>
          <a:lstStyle/>
          <a:p>
            <a:fld id="{D50BD30D-9A07-46F4-9A7A-1C2EEDB69E10}" type="slidenum">
              <a:rPr lang="en-US" smtClean="0">
                <a:solidFill>
                  <a:prstClr val="white"/>
                </a:solidFill>
              </a:rPr>
              <a:pPr/>
              <a:t>7</a:t>
            </a:fld>
            <a:endParaRPr lang="en-US" dirty="0">
              <a:solidFill>
                <a:prstClr val="white"/>
              </a:solidFill>
            </a:endParaRPr>
          </a:p>
        </p:txBody>
      </p:sp>
      <p:sp>
        <p:nvSpPr>
          <p:cNvPr id="2" name="TextBox 1"/>
          <p:cNvSpPr txBox="1"/>
          <p:nvPr/>
        </p:nvSpPr>
        <p:spPr>
          <a:xfrm>
            <a:off x="914402" y="977841"/>
            <a:ext cx="7392838" cy="1077218"/>
          </a:xfrm>
          <a:prstGeom prst="rect">
            <a:avLst/>
          </a:prstGeom>
          <a:noFill/>
        </p:spPr>
        <p:txBody>
          <a:bodyPr wrap="square" rtlCol="0">
            <a:spAutoFit/>
          </a:bodyPr>
          <a:lstStyle/>
          <a:p>
            <a:pPr fontAlgn="auto">
              <a:spcBef>
                <a:spcPts val="0"/>
              </a:spcBef>
              <a:spcAft>
                <a:spcPts val="0"/>
              </a:spcAft>
            </a:pPr>
            <a:r>
              <a:rPr lang="en-US" sz="3200" b="1" dirty="0">
                <a:latin typeface="+mj-lt"/>
              </a:rPr>
              <a:t>203(k) – Purchase or Refinance with Rehabilitation</a:t>
            </a:r>
            <a:endParaRPr lang="en-US" sz="3200" b="1" dirty="0">
              <a:solidFill>
                <a:prstClr val="black"/>
              </a:solidFill>
              <a:latin typeface="+mj-lt"/>
            </a:endParaRPr>
          </a:p>
        </p:txBody>
      </p:sp>
      <p:sp>
        <p:nvSpPr>
          <p:cNvPr id="7" name="Slide Number Placeholder 1"/>
          <p:cNvSpPr txBox="1">
            <a:spLocks/>
          </p:cNvSpPr>
          <p:nvPr/>
        </p:nvSpPr>
        <p:spPr>
          <a:xfrm>
            <a:off x="8077200" y="6365523"/>
            <a:ext cx="762000" cy="366712"/>
          </a:xfrm>
          <a:prstGeom prst="rect">
            <a:avLst/>
          </a:prstGeom>
        </p:spPr>
        <p:txBody>
          <a:bodyPr/>
          <a:lstStyle>
            <a:defPPr>
              <a:defRPr lang="en-US"/>
            </a:defPPr>
            <a:lvl1pPr algn="l" rtl="0" fontAlgn="auto">
              <a:spcBef>
                <a:spcPts val="0"/>
              </a:spcBef>
              <a:spcAft>
                <a:spcPts val="0"/>
              </a:spcAft>
              <a:defRPr sz="10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5C8DA25-B07E-4E91-ADF5-CAAF11D7124A}" type="slidenum">
              <a:rPr lang="en-US" b="1" smtClean="0"/>
              <a:pPr>
                <a:defRPr/>
              </a:pPr>
              <a:t>7</a:t>
            </a:fld>
            <a:endParaRPr lang="en-US" b="1" dirty="0"/>
          </a:p>
        </p:txBody>
      </p:sp>
    </p:spTree>
    <p:extLst>
      <p:ext uri="{BB962C8B-B14F-4D97-AF65-F5344CB8AC3E}">
        <p14:creationId xmlns:p14="http://schemas.microsoft.com/office/powerpoint/2010/main" val="136699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2362" y="1481207"/>
            <a:ext cx="7606881" cy="5001369"/>
          </a:xfrm>
          <a:prstGeom prst="rect">
            <a:avLst/>
          </a:prstGeom>
          <a:noFill/>
        </p:spPr>
        <p:txBody>
          <a:bodyPr wrap="square" rtlCol="0">
            <a:spAutoFit/>
          </a:bodyPr>
          <a:lstStyle/>
          <a:p>
            <a:pPr marL="342900" indent="-342900">
              <a:spcBef>
                <a:spcPts val="0"/>
              </a:spcBef>
              <a:spcAft>
                <a:spcPts val="0"/>
              </a:spcAft>
              <a:buFont typeface="Arial" panose="020B0604020202020204" pitchFamily="34" charset="0"/>
              <a:buChar char="•"/>
            </a:pPr>
            <a:r>
              <a:rPr lang="en-US" sz="2400" dirty="0" smtClean="0">
                <a:latin typeface="+mn-lt"/>
                <a:ea typeface="Times New Roman"/>
                <a:cs typeface="Times New Roman"/>
              </a:rPr>
              <a:t>FHA now places more restrictions on the amount that can be drawn down at closing and during the first 12 months.   This will help many seniors maintain sufficient funds over the life of the loan.</a:t>
            </a:r>
          </a:p>
          <a:p>
            <a:pPr marL="800100" lvl="1" indent="-342900">
              <a:spcBef>
                <a:spcPts val="0"/>
              </a:spcBef>
              <a:spcAft>
                <a:spcPts val="0"/>
              </a:spcAft>
              <a:buFont typeface="Arial" panose="020B0604020202020204" pitchFamily="34" charset="0"/>
              <a:buChar char="•"/>
            </a:pPr>
            <a:endParaRPr lang="en-US" sz="1900" dirty="0" smtClean="0">
              <a:latin typeface="+mn-lt"/>
              <a:cs typeface="Times New Roman"/>
            </a:endParaRPr>
          </a:p>
          <a:p>
            <a:pPr marL="342900" indent="-342900">
              <a:spcBef>
                <a:spcPts val="0"/>
              </a:spcBef>
              <a:spcAft>
                <a:spcPts val="0"/>
              </a:spcAft>
              <a:buFont typeface="Arial" panose="020B0604020202020204" pitchFamily="34" charset="0"/>
              <a:buChar char="•"/>
            </a:pPr>
            <a:r>
              <a:rPr lang="en-US" sz="2400" dirty="0" smtClean="0">
                <a:latin typeface="+mn-lt"/>
              </a:rPr>
              <a:t>For </a:t>
            </a:r>
            <a:r>
              <a:rPr lang="en-US" sz="2400" dirty="0">
                <a:latin typeface="+mn-lt"/>
              </a:rPr>
              <a:t>HECM cases issued after </a:t>
            </a:r>
            <a:r>
              <a:rPr lang="en-US" sz="2400" dirty="0">
                <a:latin typeface="+mn-lt"/>
              </a:rPr>
              <a:t>8</a:t>
            </a:r>
            <a:r>
              <a:rPr lang="en-US" sz="2400" dirty="0" smtClean="0">
                <a:latin typeface="+mn-lt"/>
              </a:rPr>
              <a:t>/14/14</a:t>
            </a:r>
            <a:r>
              <a:rPr lang="en-US" sz="2400" dirty="0" smtClean="0">
                <a:latin typeface="+mn-lt"/>
              </a:rPr>
              <a:t>:</a:t>
            </a:r>
            <a:endParaRPr lang="en-US" sz="2000" dirty="0" smtClean="0">
              <a:latin typeface="+mn-lt"/>
            </a:endParaRPr>
          </a:p>
          <a:p>
            <a:pPr marL="857250" indent="-519113">
              <a:spcBef>
                <a:spcPts val="0"/>
              </a:spcBef>
              <a:spcAft>
                <a:spcPts val="0"/>
              </a:spcAft>
              <a:buFont typeface="Calibri" panose="020F0502020204030204" pitchFamily="34" charset="0"/>
              <a:buChar char="―"/>
            </a:pPr>
            <a:r>
              <a:rPr lang="en-US" sz="2000" dirty="0">
                <a:latin typeface="+mn-lt"/>
              </a:rPr>
              <a:t>A</a:t>
            </a:r>
            <a:r>
              <a:rPr lang="en-US" sz="2000" dirty="0" smtClean="0">
                <a:latin typeface="+mn-lt"/>
              </a:rPr>
              <a:t> Non-Borrowing </a:t>
            </a:r>
            <a:r>
              <a:rPr lang="en-US" sz="2000" dirty="0">
                <a:latin typeface="+mn-lt"/>
              </a:rPr>
              <a:t>S</a:t>
            </a:r>
            <a:r>
              <a:rPr lang="en-US" sz="2000" dirty="0" smtClean="0">
                <a:latin typeface="+mn-lt"/>
              </a:rPr>
              <a:t>pouse </a:t>
            </a:r>
            <a:r>
              <a:rPr lang="en-US" sz="2000" dirty="0">
                <a:latin typeface="+mn-lt"/>
              </a:rPr>
              <a:t>of </a:t>
            </a:r>
            <a:r>
              <a:rPr lang="en-US" sz="2000" dirty="0" smtClean="0">
                <a:latin typeface="+mn-lt"/>
              </a:rPr>
              <a:t>a deceased </a:t>
            </a:r>
            <a:r>
              <a:rPr lang="en-US" sz="2000" dirty="0">
                <a:latin typeface="+mn-lt"/>
              </a:rPr>
              <a:t>HECM </a:t>
            </a:r>
            <a:r>
              <a:rPr lang="en-US" sz="2000" dirty="0" smtClean="0">
                <a:latin typeface="+mn-lt"/>
              </a:rPr>
              <a:t>borrower, who was married to the borrower when the loan was closed, may </a:t>
            </a:r>
            <a:r>
              <a:rPr lang="en-US" sz="2000" dirty="0">
                <a:latin typeface="+mn-lt"/>
              </a:rPr>
              <a:t>remain in the property as long as other HECM loan terms are satisfied</a:t>
            </a:r>
            <a:r>
              <a:rPr lang="en-US" sz="2000">
                <a:latin typeface="+mn-lt"/>
              </a:rPr>
              <a:t>.</a:t>
            </a:r>
            <a:r>
              <a:rPr lang="en-US" sz="2000">
                <a:latin typeface="+mn-lt"/>
                <a:ea typeface="Times New Roman"/>
                <a:cs typeface="Times New Roman"/>
              </a:rPr>
              <a:t> </a:t>
            </a:r>
            <a:endParaRPr lang="en-US" sz="2000" smtClean="0">
              <a:latin typeface="+mn-lt"/>
              <a:ea typeface="Times New Roman"/>
              <a:cs typeface="Times New Roman"/>
            </a:endParaRPr>
          </a:p>
          <a:p>
            <a:pPr marL="338137">
              <a:spcBef>
                <a:spcPts val="0"/>
              </a:spcBef>
              <a:spcAft>
                <a:spcPts val="0"/>
              </a:spcAft>
            </a:pPr>
            <a:endParaRPr lang="en-US" sz="2000" dirty="0">
              <a:latin typeface="+mn-lt"/>
              <a:ea typeface="Times New Roman"/>
              <a:cs typeface="Times New Roman"/>
            </a:endParaRPr>
          </a:p>
          <a:p>
            <a:pPr marL="857250" indent="-519113">
              <a:spcBef>
                <a:spcPts val="0"/>
              </a:spcBef>
              <a:spcAft>
                <a:spcPts val="0"/>
              </a:spcAft>
              <a:buFont typeface="Calibri" panose="020F0502020204030204" pitchFamily="34" charset="0"/>
              <a:buChar char="―"/>
            </a:pPr>
            <a:r>
              <a:rPr lang="en-US" sz="2000" dirty="0" smtClean="0">
                <a:latin typeface="+mn-lt"/>
                <a:ea typeface="Times New Roman"/>
                <a:cs typeface="Times New Roman"/>
              </a:rPr>
              <a:t>HUD rescinded a Mortgagee Letter addressing similar concerns for HECMs issued before 8/14/14 but extended deadlines 60 days pending further policy review.</a:t>
            </a:r>
            <a:endParaRPr lang="en-US" sz="2000" dirty="0" smtClean="0">
              <a:latin typeface="+mn-lt"/>
              <a:ea typeface="Times New Roman"/>
              <a:cs typeface="Times New Roman"/>
            </a:endParaRPr>
          </a:p>
          <a:p>
            <a:pPr marL="338137">
              <a:spcBef>
                <a:spcPts val="0"/>
              </a:spcBef>
              <a:spcAft>
                <a:spcPts val="0"/>
              </a:spcAft>
            </a:pPr>
            <a:r>
              <a:rPr lang="en-US" sz="2000" dirty="0" smtClean="0">
                <a:latin typeface="+mn-lt"/>
                <a:ea typeface="Times New Roman"/>
                <a:cs typeface="Times New Roman"/>
              </a:rPr>
              <a:t>  </a:t>
            </a:r>
          </a:p>
        </p:txBody>
      </p:sp>
      <p:sp>
        <p:nvSpPr>
          <p:cNvPr id="5" name="Slide Number Placeholder 4"/>
          <p:cNvSpPr>
            <a:spLocks noGrp="1"/>
          </p:cNvSpPr>
          <p:nvPr>
            <p:ph type="sldNum" sz="quarter" idx="12"/>
          </p:nvPr>
        </p:nvSpPr>
        <p:spPr>
          <a:prstGeom prst="rect">
            <a:avLst/>
          </a:prstGeom>
        </p:spPr>
        <p:txBody>
          <a:bodyPr/>
          <a:lstStyle/>
          <a:p>
            <a:fld id="{D50BD30D-9A07-46F4-9A7A-1C2EEDB69E10}" type="slidenum">
              <a:rPr lang="en-US" smtClean="0">
                <a:solidFill>
                  <a:prstClr val="white"/>
                </a:solidFill>
              </a:rPr>
              <a:pPr/>
              <a:t>8</a:t>
            </a:fld>
            <a:endParaRPr lang="en-US" dirty="0">
              <a:solidFill>
                <a:prstClr val="white"/>
              </a:solidFill>
            </a:endParaRPr>
          </a:p>
        </p:txBody>
      </p:sp>
      <p:sp>
        <p:nvSpPr>
          <p:cNvPr id="2" name="TextBox 1"/>
          <p:cNvSpPr txBox="1"/>
          <p:nvPr/>
        </p:nvSpPr>
        <p:spPr>
          <a:xfrm>
            <a:off x="882365" y="896433"/>
            <a:ext cx="7392838" cy="584775"/>
          </a:xfrm>
          <a:prstGeom prst="rect">
            <a:avLst/>
          </a:prstGeom>
          <a:noFill/>
        </p:spPr>
        <p:txBody>
          <a:bodyPr wrap="square" rtlCol="0">
            <a:spAutoFit/>
          </a:bodyPr>
          <a:lstStyle/>
          <a:p>
            <a:pPr fontAlgn="auto">
              <a:spcBef>
                <a:spcPts val="0"/>
              </a:spcBef>
              <a:spcAft>
                <a:spcPts val="0"/>
              </a:spcAft>
            </a:pPr>
            <a:r>
              <a:rPr lang="en-US" sz="3200" b="1" dirty="0" smtClean="0">
                <a:latin typeface="+mj-lt"/>
              </a:rPr>
              <a:t>Recent HECM Changes</a:t>
            </a:r>
            <a:endParaRPr lang="en-US" sz="3200" b="1" dirty="0">
              <a:solidFill>
                <a:prstClr val="black"/>
              </a:solidFill>
              <a:latin typeface="+mj-lt"/>
            </a:endParaRPr>
          </a:p>
        </p:txBody>
      </p:sp>
      <p:sp>
        <p:nvSpPr>
          <p:cNvPr id="7" name="Slide Number Placeholder 1"/>
          <p:cNvSpPr txBox="1">
            <a:spLocks/>
          </p:cNvSpPr>
          <p:nvPr/>
        </p:nvSpPr>
        <p:spPr>
          <a:xfrm>
            <a:off x="8108243" y="6324600"/>
            <a:ext cx="762000" cy="366712"/>
          </a:xfrm>
          <a:prstGeom prst="rect">
            <a:avLst/>
          </a:prstGeom>
        </p:spPr>
        <p:txBody>
          <a:bodyPr/>
          <a:lstStyle>
            <a:defPPr>
              <a:defRPr lang="en-US"/>
            </a:defPPr>
            <a:lvl1pPr algn="l" rtl="0" fontAlgn="auto">
              <a:spcBef>
                <a:spcPts val="0"/>
              </a:spcBef>
              <a:spcAft>
                <a:spcPts val="0"/>
              </a:spcAft>
              <a:defRPr sz="10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5C8DA25-B07E-4E91-ADF5-CAAF11D7124A}" type="slidenum">
              <a:rPr lang="en-US" b="1" smtClean="0"/>
              <a:pPr>
                <a:defRPr/>
              </a:pPr>
              <a:t>8</a:t>
            </a:fld>
            <a:endParaRPr lang="en-US" b="1" dirty="0"/>
          </a:p>
        </p:txBody>
      </p:sp>
    </p:spTree>
    <p:extLst>
      <p:ext uri="{BB962C8B-B14F-4D97-AF65-F5344CB8AC3E}">
        <p14:creationId xmlns:p14="http://schemas.microsoft.com/office/powerpoint/2010/main" val="2575876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2363" y="1481208"/>
            <a:ext cx="8013279" cy="3416320"/>
          </a:xfrm>
          <a:prstGeom prst="rect">
            <a:avLst/>
          </a:prstGeom>
          <a:noFill/>
        </p:spPr>
        <p:txBody>
          <a:bodyPr wrap="square" rtlCol="0">
            <a:spAutoFit/>
          </a:bodyPr>
          <a:lstStyle/>
          <a:p>
            <a:pPr lvl="1">
              <a:spcBef>
                <a:spcPts val="0"/>
              </a:spcBef>
              <a:spcAft>
                <a:spcPts val="0"/>
              </a:spcAft>
            </a:pPr>
            <a:endParaRPr lang="en-US" sz="2400" dirty="0" smtClean="0">
              <a:latin typeface="+mn-lt"/>
              <a:cs typeface="Times New Roman"/>
            </a:endParaRPr>
          </a:p>
          <a:p>
            <a:pPr marL="342900" indent="-342900">
              <a:spcBef>
                <a:spcPts val="0"/>
              </a:spcBef>
              <a:spcAft>
                <a:spcPts val="0"/>
              </a:spcAft>
              <a:buFont typeface="Arial" panose="020B0604020202020204" pitchFamily="34" charset="0"/>
              <a:buChar char="•"/>
            </a:pPr>
            <a:r>
              <a:rPr lang="en-US" sz="2400" dirty="0" smtClean="0">
                <a:latin typeface="+mn-lt"/>
                <a:ea typeface="Times New Roman"/>
                <a:cs typeface="Times New Roman"/>
              </a:rPr>
              <a:t>For HECM cases issued after </a:t>
            </a:r>
            <a:r>
              <a:rPr lang="en-US" sz="2400" dirty="0" smtClean="0">
                <a:latin typeface="+mn-lt"/>
                <a:ea typeface="Times New Roman"/>
                <a:cs typeface="Times New Roman"/>
              </a:rPr>
              <a:t>4/27/15, FHA requires a financial assessment to:</a:t>
            </a:r>
          </a:p>
          <a:p>
            <a:pPr>
              <a:spcBef>
                <a:spcPts val="0"/>
              </a:spcBef>
              <a:spcAft>
                <a:spcPts val="0"/>
              </a:spcAft>
            </a:pPr>
            <a:endParaRPr lang="en-US" sz="2400" dirty="0" smtClean="0">
              <a:latin typeface="+mn-lt"/>
              <a:ea typeface="Times New Roman"/>
              <a:cs typeface="Times New Roman"/>
            </a:endParaRPr>
          </a:p>
          <a:p>
            <a:pPr marL="800100" lvl="1" indent="-342900">
              <a:spcBef>
                <a:spcPts val="0"/>
              </a:spcBef>
              <a:spcAft>
                <a:spcPts val="0"/>
              </a:spcAft>
              <a:buFont typeface="Arial" panose="020B0604020202020204" pitchFamily="34" charset="0"/>
              <a:buChar char="•"/>
            </a:pPr>
            <a:r>
              <a:rPr lang="en-US" sz="2000" dirty="0">
                <a:latin typeface="+mn-lt"/>
                <a:ea typeface="Times New Roman"/>
                <a:cs typeface="Times New Roman"/>
              </a:rPr>
              <a:t>E</a:t>
            </a:r>
            <a:r>
              <a:rPr lang="en-US" sz="2000" dirty="0" smtClean="0">
                <a:latin typeface="+mn-lt"/>
                <a:ea typeface="Times New Roman"/>
                <a:cs typeface="Times New Roman"/>
              </a:rPr>
              <a:t>valuate  whether a Life Expectancy Set Aside (LESA) account is required for payment of property taxes and hazard and flood insurance premiums and whether the LESA must be partially or fully funded.</a:t>
            </a:r>
          </a:p>
          <a:p>
            <a:pPr marL="342900" indent="-342900">
              <a:spcBef>
                <a:spcPts val="0"/>
              </a:spcBef>
              <a:spcAft>
                <a:spcPts val="0"/>
              </a:spcAft>
              <a:buFont typeface="Arial" panose="020B0604020202020204" pitchFamily="34" charset="0"/>
              <a:buChar char="•"/>
            </a:pPr>
            <a:endParaRPr lang="en-US" sz="2000" dirty="0" smtClean="0">
              <a:latin typeface="+mn-lt"/>
              <a:ea typeface="Times New Roman"/>
              <a:cs typeface="Times New Roman"/>
            </a:endParaRPr>
          </a:p>
          <a:p>
            <a:pPr marL="738187" indent="-342900">
              <a:spcBef>
                <a:spcPts val="0"/>
              </a:spcBef>
              <a:spcAft>
                <a:spcPts val="0"/>
              </a:spcAft>
              <a:buFont typeface="Arial" panose="020B0604020202020204" pitchFamily="34" charset="0"/>
              <a:buChar char="•"/>
            </a:pPr>
            <a:r>
              <a:rPr lang="en-US" sz="2000" dirty="0" smtClean="0">
                <a:latin typeface="+mn-lt"/>
                <a:ea typeface="Times New Roman"/>
                <a:cs typeface="Times New Roman"/>
              </a:rPr>
              <a:t>Whether the HECM is a sustainable solution for the borrower. </a:t>
            </a:r>
            <a:endParaRPr lang="en-US" sz="2000" dirty="0">
              <a:solidFill>
                <a:prstClr val="black"/>
              </a:solidFill>
              <a:latin typeface="Calibri"/>
            </a:endParaRPr>
          </a:p>
        </p:txBody>
      </p:sp>
      <p:sp>
        <p:nvSpPr>
          <p:cNvPr id="5" name="Slide Number Placeholder 4"/>
          <p:cNvSpPr>
            <a:spLocks noGrp="1"/>
          </p:cNvSpPr>
          <p:nvPr>
            <p:ph type="sldNum" sz="quarter" idx="12"/>
          </p:nvPr>
        </p:nvSpPr>
        <p:spPr>
          <a:prstGeom prst="rect">
            <a:avLst/>
          </a:prstGeom>
        </p:spPr>
        <p:txBody>
          <a:bodyPr/>
          <a:lstStyle/>
          <a:p>
            <a:fld id="{D50BD30D-9A07-46F4-9A7A-1C2EEDB69E10}" type="slidenum">
              <a:rPr lang="en-US" smtClean="0">
                <a:solidFill>
                  <a:prstClr val="white"/>
                </a:solidFill>
              </a:rPr>
              <a:pPr/>
              <a:t>9</a:t>
            </a:fld>
            <a:endParaRPr lang="en-US" dirty="0">
              <a:solidFill>
                <a:prstClr val="white"/>
              </a:solidFill>
            </a:endParaRPr>
          </a:p>
        </p:txBody>
      </p:sp>
      <p:sp>
        <p:nvSpPr>
          <p:cNvPr id="2" name="TextBox 1"/>
          <p:cNvSpPr txBox="1"/>
          <p:nvPr/>
        </p:nvSpPr>
        <p:spPr>
          <a:xfrm>
            <a:off x="882365" y="896433"/>
            <a:ext cx="7392838" cy="584775"/>
          </a:xfrm>
          <a:prstGeom prst="rect">
            <a:avLst/>
          </a:prstGeom>
          <a:noFill/>
        </p:spPr>
        <p:txBody>
          <a:bodyPr wrap="square" rtlCol="0">
            <a:spAutoFit/>
          </a:bodyPr>
          <a:lstStyle/>
          <a:p>
            <a:pPr fontAlgn="auto">
              <a:spcBef>
                <a:spcPts val="0"/>
              </a:spcBef>
              <a:spcAft>
                <a:spcPts val="0"/>
              </a:spcAft>
            </a:pPr>
            <a:r>
              <a:rPr lang="en-US" sz="3200" b="1" dirty="0" smtClean="0">
                <a:latin typeface="+mj-lt"/>
              </a:rPr>
              <a:t>Recent HECM Changes (cont.)</a:t>
            </a:r>
            <a:endParaRPr lang="en-US" sz="3200" b="1" dirty="0">
              <a:solidFill>
                <a:prstClr val="black"/>
              </a:solidFill>
              <a:latin typeface="+mj-lt"/>
            </a:endParaRPr>
          </a:p>
        </p:txBody>
      </p:sp>
      <p:sp>
        <p:nvSpPr>
          <p:cNvPr id="7" name="Slide Number Placeholder 1"/>
          <p:cNvSpPr txBox="1">
            <a:spLocks/>
          </p:cNvSpPr>
          <p:nvPr/>
        </p:nvSpPr>
        <p:spPr>
          <a:xfrm>
            <a:off x="8077200" y="6338888"/>
            <a:ext cx="762000" cy="366712"/>
          </a:xfrm>
          <a:prstGeom prst="rect">
            <a:avLst/>
          </a:prstGeom>
        </p:spPr>
        <p:txBody>
          <a:bodyPr/>
          <a:lstStyle>
            <a:defPPr>
              <a:defRPr lang="en-US"/>
            </a:defPPr>
            <a:lvl1pPr algn="l" rtl="0" fontAlgn="auto">
              <a:spcBef>
                <a:spcPts val="0"/>
              </a:spcBef>
              <a:spcAft>
                <a:spcPts val="0"/>
              </a:spcAft>
              <a:defRPr sz="10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5C8DA25-B07E-4E91-ADF5-CAAF11D7124A}" type="slidenum">
              <a:rPr lang="en-US" b="1" smtClean="0"/>
              <a:pPr>
                <a:defRPr/>
              </a:pPr>
              <a:t>9</a:t>
            </a:fld>
            <a:endParaRPr lang="en-US" b="1" dirty="0"/>
          </a:p>
        </p:txBody>
      </p:sp>
    </p:spTree>
    <p:extLst>
      <p:ext uri="{BB962C8B-B14F-4D97-AF65-F5344CB8AC3E}">
        <p14:creationId xmlns:p14="http://schemas.microsoft.com/office/powerpoint/2010/main" val="13063993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oiTeKbLwP0mzml9lh9GvhA"/>
</p:tagLst>
</file>

<file path=ppt/tags/tag10.xml><?xml version="1.0" encoding="utf-8"?>
<p:tagLst xmlns:a="http://schemas.openxmlformats.org/drawingml/2006/main" xmlns:r="http://schemas.openxmlformats.org/officeDocument/2006/relationships" xmlns:p="http://schemas.openxmlformats.org/presentationml/2006/main">
  <p:tag name="NAME" val="Oval"/>
  <p:tag name="THINKCELLSHAPEDONOTDELETE" val="psPQdKKzNhkGZQZKUxIjx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AuyrYTwh0GfzeGV5g48FA"/>
</p:tagLst>
</file>

<file path=ppt/tags/tag12.xml><?xml version="1.0" encoding="utf-8"?>
<p:tagLst xmlns:a="http://schemas.openxmlformats.org/drawingml/2006/main" xmlns:r="http://schemas.openxmlformats.org/officeDocument/2006/relationships" xmlns:p="http://schemas.openxmlformats.org/presentationml/2006/main">
  <p:tag name="NAME" val="Oval"/>
  <p:tag name="THINKCELLSHAPEDONOTDELETE" val="p2sXqmpleVUmieNcSJQ52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elIbOFxckmqeN1GpoO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elIbOFxckmqeN1GpoO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elIbOFxckmqeN1GpoO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elIbOFxckmqeN1GpoO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_NRP5iYlECjR8Jp4BMGXQ"/>
</p:tagLst>
</file>

<file path=ppt/tags/tag8.xml><?xml version="1.0" encoding="utf-8"?>
<p:tagLst xmlns:a="http://schemas.openxmlformats.org/drawingml/2006/main" xmlns:r="http://schemas.openxmlformats.org/officeDocument/2006/relationships" xmlns:p="http://schemas.openxmlformats.org/presentationml/2006/main">
  <p:tag name="NAME" val="Oval"/>
  <p:tag name="THINKCELLSHAPEDONOTDELETE" val="pMDF6RPWDG0m9TQUoxJTf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OTgkTA.UiUAhceUTJSM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Custom Desig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13647</TotalTime>
  <Words>4663</Words>
  <Application>Microsoft Office PowerPoint</Application>
  <PresentationFormat>On-screen Show (4:3)</PresentationFormat>
  <Paragraphs>635</Paragraphs>
  <Slides>38</Slides>
  <Notes>36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2" baseType="lpstr">
      <vt:lpstr>Office Theme</vt:lpstr>
      <vt:lpstr>Custom Design</vt:lpstr>
      <vt:lpstr>2_Office Theme</vt:lpstr>
      <vt:lpstr>think-cell Slide</vt:lpstr>
      <vt:lpstr>Mid-Year Mortgage Conference and Expo  FHA Update  Hilton Boston-Woburn:  Woburn, Massachusetts June 24, 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Increased Affordability Translates into Increased Access to Credit  - ½ Percentage Point Reduction in the Annual MIP Premium…..</vt:lpstr>
      <vt:lpstr>PowerPoint Presentation</vt:lpstr>
      <vt:lpstr>FHA Purchases and Access to Credit</vt:lpstr>
      <vt:lpstr>Housing Counseling Services </vt:lpstr>
      <vt:lpstr>Housing Counseling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a Result of Aggressive Risk Management, FHA’s Fundamental Financial Health will Remain Strong</vt:lpstr>
      <vt:lpstr>PowerPoint Presentation</vt:lpstr>
      <vt:lpstr>PowerPoint Presentation</vt:lpstr>
      <vt:lpstr>Electronic Appraisal Delivery (EAD) Portal</vt:lpstr>
      <vt:lpstr>PowerPoint Presentation</vt:lpstr>
      <vt:lpstr>PowerPoint Presentation</vt:lpstr>
      <vt:lpstr>PowerPoint Presentation</vt:lpstr>
      <vt:lpstr>PowerPoint Presentation</vt:lpstr>
      <vt:lpstr>PowerPoint Presentation</vt:lpstr>
    </vt:vector>
  </TitlesOfParts>
  <Company>Housing and Urban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C. Smith</dc:creator>
  <cp:lastModifiedBy>Michael A. Levine</cp:lastModifiedBy>
  <cp:revision>513</cp:revision>
  <cp:lastPrinted>2015-05-14T19:30:24Z</cp:lastPrinted>
  <dcterms:created xsi:type="dcterms:W3CDTF">2014-01-06T19:27:44Z</dcterms:created>
  <dcterms:modified xsi:type="dcterms:W3CDTF">2015-05-21T17:46:09Z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2033123978</vt:i4>
  </property>
  <property fmtid="{D5CDD505-2E9C-101B-9397-08002B2CF9AE}" pid="3" name="_NewReviewCycle">
    <vt:lpwstr/>
  </property>
  <property fmtid="{D5CDD505-2E9C-101B-9397-08002B2CF9AE}" pid="4" name="_EmailSubject">
    <vt:lpwstr>Midyear Mortgage Conference</vt:lpwstr>
  </property>
  <property fmtid="{D5CDD505-2E9C-101B-9397-08002B2CF9AE}" pid="5" name="_AuthorEmail">
    <vt:lpwstr>michael.a.levine@hud.gov</vt:lpwstr>
  </property>
  <property fmtid="{D5CDD505-2E9C-101B-9397-08002B2CF9AE}" pid="6" name="_AuthorEmailDisplayName">
    <vt:lpwstr>Levine, Michael A</vt:lpwstr>
  </property>
  <property fmtid="{D5CDD505-2E9C-101B-9397-08002B2CF9AE}" pid="7" name="_PreviousAdHocReviewCycleID">
    <vt:i4>546945799</vt:i4>
  </property>
</Properties>
</file>