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05537"/>
          <c:y val="0.0348003"/>
          <c:w val="0.894463"/>
          <c:h val="0.896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# Sales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Sheet1!$B$2:$K$2</c:f>
              <c:numCache>
                <c:ptCount val="10"/>
                <c:pt idx="0">
                  <c:v>42809.000000</c:v>
                </c:pt>
                <c:pt idx="1">
                  <c:v>36509.000000</c:v>
                </c:pt>
                <c:pt idx="2">
                  <c:v>32880.000000</c:v>
                </c:pt>
                <c:pt idx="3">
                  <c:v>24863.000000</c:v>
                </c:pt>
                <c:pt idx="4">
                  <c:v>24873.000000</c:v>
                </c:pt>
                <c:pt idx="5">
                  <c:v>24416.000000</c:v>
                </c:pt>
                <c:pt idx="6">
                  <c:v>21237.000000</c:v>
                </c:pt>
                <c:pt idx="7">
                  <c:v>24424.000000</c:v>
                </c:pt>
                <c:pt idx="8">
                  <c:v>25919.000000</c:v>
                </c:pt>
                <c:pt idx="9">
                  <c:v>25660.000000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Median Price</c:v>
                </c:pt>
              </c:strCache>
            </c:strRef>
          </c:tx>
          <c:spPr>
            <a:solidFill>
              <a:srgbClr val="C0504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Sheet1!$B$3:$K$3</c:f>
              <c:numCache>
                <c:ptCount val="10"/>
                <c:pt idx="0">
                  <c:v>284000.000000</c:v>
                </c:pt>
                <c:pt idx="1">
                  <c:v>285000.000000</c:v>
                </c:pt>
                <c:pt idx="2">
                  <c:v>295000.000000</c:v>
                </c:pt>
                <c:pt idx="3">
                  <c:v>267500.000000</c:v>
                </c:pt>
                <c:pt idx="4">
                  <c:v>242000.000000</c:v>
                </c:pt>
                <c:pt idx="5">
                  <c:v>250000.000000</c:v>
                </c:pt>
                <c:pt idx="6">
                  <c:v>243000.000000</c:v>
                </c:pt>
                <c:pt idx="7">
                  <c:v>240000.000000</c:v>
                </c:pt>
                <c:pt idx="8">
                  <c:v>260000.000000</c:v>
                </c:pt>
                <c:pt idx="9">
                  <c:v>251500.000000</c:v>
                </c:pt>
              </c:numCache>
            </c:numRef>
          </c:val>
        </c:ser>
        <c:gapWidth val="15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numFmt formatCode="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0"/>
        <c:crosses val="autoZero"/>
        <c:crossBetween val="between"/>
        <c:majorUnit val="75000"/>
        <c:minorUnit val="3750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46133"/>
          <c:y val="0.0296824"/>
          <c:w val="0.176519"/>
          <c:h val="0.082100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000" u="none">
              <a:solidFill>
                <a:srgbClr val="000000"/>
              </a:solidFill>
              <a:effectLst/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16349"/>
          <c:y val="0.0351217"/>
          <c:w val="0.883651"/>
          <c:h val="0.8955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# P. Mortgages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Sheet1!$B$2:$K$2</c:f>
              <c:numCache>
                <c:ptCount val="10"/>
                <c:pt idx="0">
                  <c:v>39158.000000</c:v>
                </c:pt>
                <c:pt idx="1">
                  <c:v>33166.000000</c:v>
                </c:pt>
                <c:pt idx="2">
                  <c:v>29575.000000</c:v>
                </c:pt>
                <c:pt idx="3">
                  <c:v>21239.000000</c:v>
                </c:pt>
                <c:pt idx="4">
                  <c:v>20863.000000</c:v>
                </c:pt>
                <c:pt idx="5">
                  <c:v>19737.000000</c:v>
                </c:pt>
                <c:pt idx="6">
                  <c:v>16763.000000</c:v>
                </c:pt>
                <c:pt idx="7">
                  <c:v>19404.000000</c:v>
                </c:pt>
                <c:pt idx="8">
                  <c:v>21924.000000</c:v>
                </c:pt>
                <c:pt idx="9">
                  <c:v>21061.000000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# Refis</c:v>
                </c:pt>
              </c:strCache>
            </c:strRef>
          </c:tx>
          <c:spPr>
            <a:solidFill>
              <a:srgbClr val="C0504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Sheet1!$B$3:$K$3</c:f>
              <c:numCache>
                <c:ptCount val="10"/>
                <c:pt idx="0">
                  <c:v>103120.000000</c:v>
                </c:pt>
                <c:pt idx="1">
                  <c:v>127401.000000</c:v>
                </c:pt>
                <c:pt idx="2">
                  <c:v>118868.000000</c:v>
                </c:pt>
                <c:pt idx="3">
                  <c:v>84166.000000</c:v>
                </c:pt>
                <c:pt idx="4">
                  <c:v>94741.000000</c:v>
                </c:pt>
                <c:pt idx="5">
                  <c:v>87753.000000</c:v>
                </c:pt>
                <c:pt idx="6">
                  <c:v>78937.000000</c:v>
                </c:pt>
                <c:pt idx="7">
                  <c:v>101298.000000</c:v>
                </c:pt>
                <c:pt idx="8">
                  <c:v>86779.000000</c:v>
                </c:pt>
                <c:pt idx="9">
                  <c:v>51085.000000</c:v>
                </c:pt>
              </c:numCache>
            </c:numRef>
          </c:val>
        </c:ser>
        <c:gapWidth val="15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numFmt formatCode="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0"/>
        <c:crosses val="autoZero"/>
        <c:crossBetween val="between"/>
        <c:majorUnit val="35000"/>
        <c:minorUnit val="1750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401348"/>
          <c:y val="0.0287619"/>
          <c:w val="0.236327"/>
          <c:h val="0.08274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000" u="none">
              <a:solidFill>
                <a:srgbClr val="000000"/>
              </a:solidFill>
              <a:effectLst/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06777"/>
          <c:y val="0.0763837"/>
          <c:w val="0.893223"/>
          <c:h val="0.856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Vol P. Mortgages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Sheet1!$B$2:$K$2</c:f>
              <c:numCache>
                <c:ptCount val="10"/>
                <c:pt idx="0">
                  <c:v>11735.777960</c:v>
                </c:pt>
                <c:pt idx="1">
                  <c:v>10215.613230</c:v>
                </c:pt>
                <c:pt idx="2">
                  <c:v>9853.387963</c:v>
                </c:pt>
                <c:pt idx="3">
                  <c:v>6310.925660</c:v>
                </c:pt>
                <c:pt idx="4">
                  <c:v>5685.134916</c:v>
                </c:pt>
                <c:pt idx="5">
                  <c:v>5870.666691</c:v>
                </c:pt>
                <c:pt idx="6">
                  <c:v>4914.067691</c:v>
                </c:pt>
                <c:pt idx="7">
                  <c:v>5662.522756</c:v>
                </c:pt>
                <c:pt idx="8">
                  <c:v>6786.399830</c:v>
                </c:pt>
                <c:pt idx="9">
                  <c:v>6340.144469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Vol Refis</c:v>
                </c:pt>
              </c:strCache>
            </c:strRef>
          </c:tx>
          <c:spPr>
            <a:solidFill>
              <a:srgbClr val="C0504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Sheet1!$B$3:$K$3</c:f>
              <c:numCache>
                <c:ptCount val="10"/>
                <c:pt idx="0">
                  <c:v>19575.455400</c:v>
                </c:pt>
                <c:pt idx="1">
                  <c:v>20966.584228</c:v>
                </c:pt>
                <c:pt idx="2">
                  <c:v>21543.445823</c:v>
                </c:pt>
                <c:pt idx="3">
                  <c:v>18802.818451</c:v>
                </c:pt>
                <c:pt idx="4">
                  <c:v>22432.207563</c:v>
                </c:pt>
                <c:pt idx="5">
                  <c:v>23963.579230</c:v>
                </c:pt>
                <c:pt idx="6">
                  <c:v>19147.404886</c:v>
                </c:pt>
                <c:pt idx="7">
                  <c:v>24092.813562</c:v>
                </c:pt>
                <c:pt idx="8">
                  <c:v>21120.662554</c:v>
                </c:pt>
                <c:pt idx="9">
                  <c:v>11068.226354</c:v>
                </c:pt>
              </c:numCache>
            </c:numRef>
          </c:val>
        </c:ser>
        <c:gapWidth val="15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0"/>
        <c:crosses val="autoZero"/>
        <c:crossBetween val="between"/>
        <c:majorUnit val="6500"/>
        <c:minorUnit val="325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31562"/>
          <c:y val="0.005"/>
          <c:w val="0.264226"/>
          <c:h val="0.079739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000" u="none">
              <a:solidFill>
                <a:srgbClr val="000000"/>
              </a:solidFill>
              <a:effectLst/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06777"/>
          <c:y val="0.0766223"/>
          <c:w val="0.893223"/>
          <c:h val="0.859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# Sales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Sheet1!$B$2:$L$2</c:f>
              <c:numCache>
                <c:ptCount val="11"/>
                <c:pt idx="0">
                  <c:v>11208.000000</c:v>
                </c:pt>
                <c:pt idx="1">
                  <c:v>9772.000000</c:v>
                </c:pt>
                <c:pt idx="2">
                  <c:v>9515.000000</c:v>
                </c:pt>
                <c:pt idx="3">
                  <c:v>6896.000000</c:v>
                </c:pt>
                <c:pt idx="4">
                  <c:v>5251.000000</c:v>
                </c:pt>
                <c:pt idx="5">
                  <c:v>6743.000000</c:v>
                </c:pt>
                <c:pt idx="6">
                  <c:v>5511.000000</c:v>
                </c:pt>
                <c:pt idx="7">
                  <c:v>6220.000000</c:v>
                </c:pt>
                <c:pt idx="8">
                  <c:v>6061.000000</c:v>
                </c:pt>
                <c:pt idx="9">
                  <c:v>6052.000000</c:v>
                </c:pt>
                <c:pt idx="10">
                  <c:v>6525.000000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Median Price</c:v>
                </c:pt>
              </c:strCache>
            </c:strRef>
          </c:tx>
          <c:spPr>
            <a:solidFill>
              <a:srgbClr val="C0504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Sheet1!$B$3:$L$3</c:f>
              <c:numCache>
                <c:ptCount val="11"/>
                <c:pt idx="0">
                  <c:v>265000.000000</c:v>
                </c:pt>
                <c:pt idx="1">
                  <c:v>279900.000000</c:v>
                </c:pt>
                <c:pt idx="2">
                  <c:v>285000.000000</c:v>
                </c:pt>
                <c:pt idx="3">
                  <c:v>265000.000000</c:v>
                </c:pt>
                <c:pt idx="4">
                  <c:v>225000.000000</c:v>
                </c:pt>
                <c:pt idx="5">
                  <c:v>236500.000000</c:v>
                </c:pt>
                <c:pt idx="6">
                  <c:v>233900.000000</c:v>
                </c:pt>
                <c:pt idx="7">
                  <c:v>220000.000000</c:v>
                </c:pt>
                <c:pt idx="8">
                  <c:v>238000.000000</c:v>
                </c:pt>
                <c:pt idx="9">
                  <c:v>235000.000000</c:v>
                </c:pt>
                <c:pt idx="10">
                  <c:v>230000.000000</c:v>
                </c:pt>
              </c:numCache>
            </c:numRef>
          </c:val>
        </c:ser>
        <c:gapWidth val="15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numFmt formatCode="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0"/>
        <c:crosses val="autoZero"/>
        <c:crossBetween val="between"/>
        <c:majorUnit val="75000"/>
        <c:minorUnit val="3750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432895"/>
          <c:y val="0.005"/>
          <c:w val="0.216185"/>
          <c:h val="0.076090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000" u="none">
              <a:solidFill>
                <a:srgbClr val="000000"/>
              </a:solidFill>
              <a:effectLst/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944046"/>
          <c:y val="0.0949349"/>
          <c:w val="0.905595"/>
          <c:h val="0.842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Vol P. Mortgages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Sheet1!$B$2:$L$2</c:f>
              <c:numCache>
                <c:ptCount val="11"/>
                <c:pt idx="0">
                  <c:v>2971.363561</c:v>
                </c:pt>
                <c:pt idx="1">
                  <c:v>2761.634675</c:v>
                </c:pt>
                <c:pt idx="2">
                  <c:v>2804.650971</c:v>
                </c:pt>
                <c:pt idx="3">
                  <c:v>1788.410734</c:v>
                </c:pt>
                <c:pt idx="4">
                  <c:v>1093.112759</c:v>
                </c:pt>
                <c:pt idx="5">
                  <c:v>1533.325623</c:v>
                </c:pt>
                <c:pt idx="6">
                  <c:v>1256.363939</c:v>
                </c:pt>
                <c:pt idx="7">
                  <c:v>1261.805033</c:v>
                </c:pt>
                <c:pt idx="8">
                  <c:v>1492.945346</c:v>
                </c:pt>
                <c:pt idx="9">
                  <c:v>1407.059225</c:v>
                </c:pt>
                <c:pt idx="10">
                  <c:v>1491.705891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Vol Refis</c:v>
                </c:pt>
              </c:strCache>
            </c:strRef>
          </c:tx>
          <c:spPr>
            <a:solidFill>
              <a:srgbClr val="C0504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Sheet1!$B$3:$L$3</c:f>
              <c:numCache>
                <c:ptCount val="11"/>
                <c:pt idx="0">
                  <c:v>5775.002117</c:v>
                </c:pt>
                <c:pt idx="1">
                  <c:v>5365.777137</c:v>
                </c:pt>
                <c:pt idx="2">
                  <c:v>7875.848138</c:v>
                </c:pt>
                <c:pt idx="3">
                  <c:v>7396.423294</c:v>
                </c:pt>
                <c:pt idx="4">
                  <c:v>7894.938999</c:v>
                </c:pt>
                <c:pt idx="5">
                  <c:v>5507.158880</c:v>
                </c:pt>
                <c:pt idx="6">
                  <c:v>6813.915469</c:v>
                </c:pt>
                <c:pt idx="7">
                  <c:v>7623.222539</c:v>
                </c:pt>
                <c:pt idx="8">
                  <c:v>8337.875353</c:v>
                </c:pt>
                <c:pt idx="9">
                  <c:v>3022.477181</c:v>
                </c:pt>
                <c:pt idx="10">
                  <c:v>5564.602698</c:v>
                </c:pt>
              </c:numCache>
            </c:numRef>
          </c:val>
        </c:ser>
        <c:gapWidth val="15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0"/>
        <c:crosses val="autoZero"/>
        <c:crossBetween val="between"/>
        <c:majorUnit val="2250"/>
        <c:minorUnit val="11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44526"/>
          <c:y val="0.005"/>
          <c:w val="0.267886"/>
          <c:h val="0.074829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000" u="none">
              <a:solidFill>
                <a:srgbClr val="000000"/>
              </a:solidFill>
              <a:effectLst/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0542"/>
          <c:y val="0.0443947"/>
          <c:w val="0.89458"/>
          <c:h val="0.889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# P. Mortgages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Sheet1!$B$2:$L$2</c:f>
              <c:numCache>
                <c:ptCount val="11"/>
                <c:pt idx="0">
                  <c:v>10223.000000</c:v>
                </c:pt>
                <c:pt idx="1">
                  <c:v>8841.000000</c:v>
                </c:pt>
                <c:pt idx="2">
                  <c:v>8642.000000</c:v>
                </c:pt>
                <c:pt idx="3">
                  <c:v>5874.000000</c:v>
                </c:pt>
                <c:pt idx="4">
                  <c:v>4160.000000</c:v>
                </c:pt>
                <c:pt idx="5">
                  <c:v>5403.000000</c:v>
                </c:pt>
                <c:pt idx="6">
                  <c:v>4315.000000</c:v>
                </c:pt>
                <c:pt idx="7">
                  <c:v>4756.000000</c:v>
                </c:pt>
                <c:pt idx="8">
                  <c:v>5135.000000</c:v>
                </c:pt>
                <c:pt idx="9">
                  <c:v>4911.000000</c:v>
                </c:pt>
                <c:pt idx="10">
                  <c:v>5194.000000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# Refis</c:v>
                </c:pt>
              </c:strCache>
            </c:strRef>
          </c:tx>
          <c:spPr>
            <a:solidFill>
              <a:srgbClr val="C0504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1000" u="none">
                    <a:solidFill>
                      <a:srgbClr val="000000"/>
                    </a:solidFill>
                    <a:effectLst/>
                    <a:latin typeface="Calibri"/>
                  </a:defRPr>
                </a:pPr>
                <a:r>
                  <a:rPr b="0" i="0" strike="noStrike" sz="1000" u="none">
                    <a:solidFill>
                      <a:srgbClr val="000000"/>
                    </a:solidFill>
                    <a:effectLst/>
                    <a:latin typeface="Calibri"/>
                  </a:rPr>
                  <a:t/>
                </a: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Sheet1!$B$3:$L$3</c:f>
              <c:numCache>
                <c:ptCount val="11"/>
                <c:pt idx="0">
                  <c:v>30191.000000</c:v>
                </c:pt>
                <c:pt idx="1">
                  <c:v>30552.000000</c:v>
                </c:pt>
                <c:pt idx="2">
                  <c:v>42499.000000</c:v>
                </c:pt>
                <c:pt idx="3">
                  <c:v>34338.000000</c:v>
                </c:pt>
                <c:pt idx="4">
                  <c:v>33092.000000</c:v>
                </c:pt>
                <c:pt idx="5">
                  <c:v>24018.000000</c:v>
                </c:pt>
                <c:pt idx="6">
                  <c:v>27181.000000</c:v>
                </c:pt>
                <c:pt idx="7">
                  <c:v>32281.000000</c:v>
                </c:pt>
                <c:pt idx="8">
                  <c:v>35084.000000</c:v>
                </c:pt>
                <c:pt idx="9">
                  <c:v>15332.000000</c:v>
                </c:pt>
                <c:pt idx="10">
                  <c:v>18997.000000</c:v>
                </c:pt>
              </c:numCache>
            </c:numRef>
          </c:val>
        </c:ser>
        <c:gapWidth val="150"/>
        <c:overlap val="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numFmt formatCode="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1000" u="none">
                <a:solidFill>
                  <a:srgbClr val="000000"/>
                </a:solidFill>
                <a:effectLst/>
                <a:latin typeface="Calibri"/>
              </a:defRPr>
            </a:pPr>
          </a:p>
        </c:txPr>
        <c:crossAx val="0"/>
        <c:crosses val="autoZero"/>
        <c:crossBetween val="between"/>
        <c:majorUnit val="12500"/>
        <c:minorUnit val="625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75521"/>
          <c:y val="0.005"/>
          <c:w val="0.23925"/>
          <c:h val="0.078310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1000" u="none">
              <a:solidFill>
                <a:srgbClr val="000000"/>
              </a:solidFill>
              <a:effectLst/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Click to edit Master subtitle style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Click to edit Master title style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Click to 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Connecticut Mid-Year</a:t>
            </a:r>
            <a:br>
              <a:rPr sz="4400"/>
            </a:br>
            <a:r>
              <a:rPr sz="4400"/>
              <a:t>Mortgage Update 2015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The Warren Group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905255">
              <a:defRPr sz="1800"/>
            </a:pPr>
            <a:r>
              <a:rPr sz="3861"/>
              <a:t>Single-Family Sales</a:t>
            </a:r>
            <a:br>
              <a:rPr sz="3861"/>
            </a:br>
            <a:r>
              <a:rPr sz="3168"/>
              <a:t>2005 – 2014 Statewide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5181600" y="1600200"/>
            <a:ext cx="3733800" cy="4648199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b="1" sz="2400"/>
              <a:t>	Year</a:t>
            </a:r>
            <a:r>
              <a:rPr sz="2400"/>
              <a:t>    </a:t>
            </a:r>
            <a:r>
              <a:rPr b="1" sz="2400"/>
              <a:t>#Sales</a:t>
            </a:r>
            <a:r>
              <a:rPr sz="2400"/>
              <a:t>    </a:t>
            </a:r>
            <a:r>
              <a:rPr b="1" sz="2400"/>
              <a:t>Median </a:t>
            </a:r>
            <a:r>
              <a:rPr sz="2400"/>
              <a:t>2005   42,809   $284,000 2006   36,509   $285,000 2007   32,880   $295,000 2008   24,863   $267,500 2009   24,873   $242,000 2010   24,416   $250,000 2011   21,237   $243,000 2012   24,424   $240,000 2013   25,919   $260,000 2014   25,660   $251,500</a:t>
            </a:r>
          </a:p>
        </p:txBody>
      </p:sp>
      <p:graphicFrame>
        <p:nvGraphicFramePr>
          <p:cNvPr id="54" name="Chart 54"/>
          <p:cNvGraphicFramePr/>
          <p:nvPr/>
        </p:nvGraphicFramePr>
        <p:xfrm>
          <a:off x="194044" y="2013391"/>
          <a:ext cx="6009923" cy="401433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832104">
              <a:defRPr sz="1800"/>
            </a:pPr>
            <a:r>
              <a:rPr sz="3549"/>
              <a:t>Purchased Mortgages and Refinances</a:t>
            </a:r>
            <a:br>
              <a:rPr sz="3549"/>
            </a:br>
            <a:r>
              <a:rPr sz="3549"/>
              <a:t> </a:t>
            </a:r>
            <a:r>
              <a:rPr sz="2912"/>
              <a:t>2005 – 2014 Statewide</a:t>
            </a:r>
          </a:p>
        </p:txBody>
      </p:sp>
      <p:graphicFrame>
        <p:nvGraphicFramePr>
          <p:cNvPr id="57" name="Chart 57"/>
          <p:cNvGraphicFramePr/>
          <p:nvPr/>
        </p:nvGraphicFramePr>
        <p:xfrm>
          <a:off x="-73113" y="2007824"/>
          <a:ext cx="5451413" cy="397759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58" name="Chart 58"/>
          <p:cNvGraphicFramePr/>
          <p:nvPr/>
        </p:nvGraphicFramePr>
        <p:xfrm>
          <a:off x="4151625" y="1830127"/>
          <a:ext cx="5940109" cy="415529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896111">
              <a:defRPr sz="1800"/>
            </a:pPr>
            <a:r>
              <a:rPr sz="3920"/>
              <a:t>Single-Family Sales</a:t>
            </a:r>
            <a:br>
              <a:rPr sz="3920"/>
            </a:br>
            <a:r>
              <a:rPr sz="3136"/>
              <a:t>2005 – 2015 Statewide YTD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51816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b="1" sz="2500"/>
              <a:t>	Year</a:t>
            </a:r>
            <a:r>
              <a:rPr sz="2500"/>
              <a:t>   </a:t>
            </a:r>
            <a:r>
              <a:rPr b="1" sz="2500"/>
              <a:t># Sales</a:t>
            </a:r>
            <a:r>
              <a:rPr sz="2500"/>
              <a:t>    </a:t>
            </a:r>
            <a:r>
              <a:rPr b="1" sz="2500"/>
              <a:t>Price</a:t>
            </a:r>
            <a:r>
              <a:rPr sz="2500"/>
              <a:t> </a:t>
            </a:r>
            <a:br>
              <a:rPr sz="2500"/>
            </a:br>
            <a:r>
              <a:rPr sz="2500"/>
              <a:t>2005   11,208   $265,000 2006    9,772    $279,900 2007    9,515    $285,000 2008    6,896    $265,000 2009    5,251    $225,000 2010    6,743    $236,500 2011    5,511    $233,900 2012    6,220    $220,000 2013    6,061    $238,000 2014    6,052    $235,000 2015    6,525    $230,000 </a:t>
            </a:r>
          </a:p>
        </p:txBody>
      </p:sp>
      <p:graphicFrame>
        <p:nvGraphicFramePr>
          <p:cNvPr id="62" name="Chart 62"/>
          <p:cNvGraphicFramePr/>
          <p:nvPr/>
        </p:nvGraphicFramePr>
        <p:xfrm>
          <a:off x="189225" y="1844080"/>
          <a:ext cx="5940109" cy="43937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832104">
              <a:defRPr sz="1800"/>
            </a:pPr>
            <a:r>
              <a:rPr sz="3549"/>
              <a:t>Purchased Mortgages and Refinances</a:t>
            </a:r>
            <a:br>
              <a:rPr sz="3549"/>
            </a:br>
            <a:r>
              <a:rPr sz="3549"/>
              <a:t> </a:t>
            </a:r>
            <a:r>
              <a:rPr sz="2912"/>
              <a:t>2005 – 2015 Statewide YTD</a:t>
            </a:r>
          </a:p>
        </p:txBody>
      </p:sp>
      <p:graphicFrame>
        <p:nvGraphicFramePr>
          <p:cNvPr id="65" name="Chart 65"/>
          <p:cNvGraphicFramePr/>
          <p:nvPr/>
        </p:nvGraphicFramePr>
        <p:xfrm>
          <a:off x="4151664" y="1755179"/>
          <a:ext cx="6013136" cy="448261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66" name="Chart 66"/>
          <p:cNvGraphicFramePr/>
          <p:nvPr/>
        </p:nvGraphicFramePr>
        <p:xfrm>
          <a:off x="-82712" y="1992257"/>
          <a:ext cx="5384812" cy="424553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Foreclosures Year-to-Date 2015</a:t>
            </a:r>
          </a:p>
        </p:txBody>
      </p:sp>
      <p:graphicFrame>
        <p:nvGraphicFramePr>
          <p:cNvPr id="69" name="Table 69"/>
          <p:cNvGraphicFramePr/>
          <p:nvPr/>
        </p:nvGraphicFramePr>
        <p:xfrm>
          <a:off x="457200" y="1600200"/>
          <a:ext cx="8229600" cy="436245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743200"/>
                <a:gridCol w="2743200"/>
                <a:gridCol w="2743200"/>
              </a:tblGrid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/>
                        <a:t/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/>
                        <a:t>Lis Pendens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/>
                        <a:t>Deeds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Fairfield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395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191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Hartford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180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312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Litchfield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100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99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Middlesex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50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26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New Haven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403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450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New London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139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122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Tolland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18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56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Windham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44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85</a:t>
                      </a:r>
                    </a:p>
                  </a:txBody>
                  <a:tcPr marL="9525" marR="9525" marT="9525" marB="9525" anchor="b" anchorCtr="0" horzOverflow="overflow"/>
                </a:tc>
              </a:tr>
              <a:tr h="43624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800"/>
                        <a:t>Connecticut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1,329</a:t>
                      </a:r>
                    </a:p>
                  </a:txBody>
                  <a:tcPr marL="9525" marR="9525" marT="9525" marB="9525" anchor="b" anchorCtr="0" horzOverflow="overflow"/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/>
                        <a:t>1,341</a:t>
                      </a:r>
                    </a:p>
                  </a:txBody>
                  <a:tcPr marL="9525" marR="9525" marT="9525" marB="9525" anchor="b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